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70" r:id="rId15"/>
    <p:sldId id="271" r:id="rId16"/>
    <p:sldId id="272" r:id="rId17"/>
    <p:sldId id="273" r:id="rId18"/>
    <p:sldId id="269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06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B8C8A08-EFEF-4FB2-9DA0-FD997EAE6514}" type="doc">
      <dgm:prSet loTypeId="urn:microsoft.com/office/officeart/2005/8/layout/lProcess1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9E911F79-6546-475A-809B-06EE5B3F1A16}">
      <dgm:prSet phldrT="[Текст]"/>
      <dgm:spPr/>
      <dgm:t>
        <a:bodyPr/>
        <a:lstStyle/>
        <a:p>
          <a:r>
            <a:rPr lang="ru-RU" dirty="0"/>
            <a:t>Неуверенное</a:t>
          </a:r>
        </a:p>
      </dgm:t>
    </dgm:pt>
    <dgm:pt modelId="{FCDC9295-F57A-463A-95FE-38CB675F2002}" type="parTrans" cxnId="{408BA6B8-82AC-4938-B269-18C1AECB9D88}">
      <dgm:prSet/>
      <dgm:spPr/>
      <dgm:t>
        <a:bodyPr/>
        <a:lstStyle/>
        <a:p>
          <a:endParaRPr lang="ru-RU"/>
        </a:p>
      </dgm:t>
    </dgm:pt>
    <dgm:pt modelId="{10A965CD-3E2E-480D-89FD-26655467A5B9}" type="sibTrans" cxnId="{408BA6B8-82AC-4938-B269-18C1AECB9D88}">
      <dgm:prSet/>
      <dgm:spPr/>
      <dgm:t>
        <a:bodyPr/>
        <a:lstStyle/>
        <a:p>
          <a:endParaRPr lang="ru-RU"/>
        </a:p>
      </dgm:t>
    </dgm:pt>
    <dgm:pt modelId="{1BE22578-69B5-482A-992A-0026509C301F}">
      <dgm:prSet phldrT="[Текст]" custT="1"/>
      <dgm:spPr>
        <a:solidFill>
          <a:srgbClr val="92D050">
            <a:alpha val="90000"/>
          </a:srgbClr>
        </a:solidFill>
      </dgm:spPr>
      <dgm:t>
        <a:bodyPr/>
        <a:lstStyle/>
        <a:p>
          <a:r>
            <a:rPr lang="ru-RU" sz="2400" dirty="0"/>
            <a:t>Застенчивое </a:t>
          </a:r>
          <a:endParaRPr lang="ru-RU" sz="2400" dirty="0" smtClean="0"/>
        </a:p>
        <a:p>
          <a:r>
            <a:rPr lang="ru-RU" sz="1800" dirty="0" smtClean="0"/>
            <a:t>Ответственность </a:t>
          </a:r>
          <a:r>
            <a:rPr lang="ru-RU" sz="1800" dirty="0"/>
            <a:t>принимается на себя и </a:t>
          </a:r>
          <a:r>
            <a:rPr lang="ru-RU" sz="1800" dirty="0" smtClean="0"/>
            <a:t>происходит самообвинение</a:t>
          </a:r>
          <a:endParaRPr lang="ru-RU" sz="1800" dirty="0"/>
        </a:p>
      </dgm:t>
    </dgm:pt>
    <dgm:pt modelId="{0BFA2983-124C-436D-94B8-34B948E2DA2E}" type="parTrans" cxnId="{BBD672F2-C9C3-4869-BE58-F2EDBC0D718E}">
      <dgm:prSet/>
      <dgm:spPr/>
      <dgm:t>
        <a:bodyPr/>
        <a:lstStyle/>
        <a:p>
          <a:endParaRPr lang="ru-RU"/>
        </a:p>
      </dgm:t>
    </dgm:pt>
    <dgm:pt modelId="{EB746584-9D7F-4104-8484-22195E276ED4}" type="sibTrans" cxnId="{BBD672F2-C9C3-4869-BE58-F2EDBC0D718E}">
      <dgm:prSet/>
      <dgm:spPr/>
      <dgm:t>
        <a:bodyPr/>
        <a:lstStyle/>
        <a:p>
          <a:endParaRPr lang="ru-RU"/>
        </a:p>
      </dgm:t>
    </dgm:pt>
    <dgm:pt modelId="{3C434B93-0820-4E31-A1F3-5259F47F38C7}">
      <dgm:prSet phldrT="[Текст]" custT="1"/>
      <dgm:spPr>
        <a:solidFill>
          <a:srgbClr val="FF0000">
            <a:alpha val="90000"/>
          </a:srgbClr>
        </a:solidFill>
      </dgm:spPr>
      <dgm:t>
        <a:bodyPr/>
        <a:lstStyle/>
        <a:p>
          <a:r>
            <a:rPr lang="ru-RU" sz="2400" dirty="0"/>
            <a:t>Агрессивное </a:t>
          </a:r>
          <a:endParaRPr lang="ru-RU" sz="2400" dirty="0" smtClean="0"/>
        </a:p>
        <a:p>
          <a:r>
            <a:rPr lang="ru-RU" sz="1800" dirty="0" smtClean="0"/>
            <a:t>Ответственность </a:t>
          </a:r>
          <a:r>
            <a:rPr lang="ru-RU" sz="1800" dirty="0"/>
            <a:t>перекладывается на окружение</a:t>
          </a:r>
        </a:p>
      </dgm:t>
    </dgm:pt>
    <dgm:pt modelId="{47E5EB56-C134-4ECD-A946-E94B41858CBF}" type="parTrans" cxnId="{0AAB3A94-A0B1-4651-9ACF-B1A3C9B203B5}">
      <dgm:prSet/>
      <dgm:spPr/>
      <dgm:t>
        <a:bodyPr/>
        <a:lstStyle/>
        <a:p>
          <a:endParaRPr lang="ru-RU"/>
        </a:p>
      </dgm:t>
    </dgm:pt>
    <dgm:pt modelId="{81E9ED31-2D67-4DC7-83D5-9232DC173A67}" type="sibTrans" cxnId="{0AAB3A94-A0B1-4651-9ACF-B1A3C9B203B5}">
      <dgm:prSet/>
      <dgm:spPr/>
      <dgm:t>
        <a:bodyPr/>
        <a:lstStyle/>
        <a:p>
          <a:endParaRPr lang="ru-RU"/>
        </a:p>
      </dgm:t>
    </dgm:pt>
    <dgm:pt modelId="{128C5815-DB31-4949-9878-D7F94BC5689E}">
      <dgm:prSet phldrT="[Текст]"/>
      <dgm:spPr>
        <a:solidFill>
          <a:srgbClr val="FFC000"/>
        </a:solidFill>
      </dgm:spPr>
      <dgm:t>
        <a:bodyPr/>
        <a:lstStyle/>
        <a:p>
          <a:r>
            <a:rPr lang="ru-RU" dirty="0"/>
            <a:t>Уверенное</a:t>
          </a:r>
        </a:p>
      </dgm:t>
    </dgm:pt>
    <dgm:pt modelId="{69CF1D91-E8B6-46C5-B5AD-E340894C54C2}" type="parTrans" cxnId="{00C17F4D-D8E0-4B60-B270-A337B905BDD5}">
      <dgm:prSet/>
      <dgm:spPr/>
      <dgm:t>
        <a:bodyPr/>
        <a:lstStyle/>
        <a:p>
          <a:endParaRPr lang="ru-RU"/>
        </a:p>
      </dgm:t>
    </dgm:pt>
    <dgm:pt modelId="{EAE805EE-3D11-48EC-A6B5-2CDF075E9B85}" type="sibTrans" cxnId="{00C17F4D-D8E0-4B60-B270-A337B905BDD5}">
      <dgm:prSet/>
      <dgm:spPr/>
      <dgm:t>
        <a:bodyPr/>
        <a:lstStyle/>
        <a:p>
          <a:endParaRPr lang="ru-RU"/>
        </a:p>
      </dgm:t>
    </dgm:pt>
    <dgm:pt modelId="{8B0BD329-2728-480C-8980-77C462B9C5A8}">
      <dgm:prSet phldrT="[Текст]"/>
      <dgm:spPr>
        <a:solidFill>
          <a:srgbClr val="FFFF00">
            <a:alpha val="90000"/>
          </a:srgbClr>
        </a:solidFill>
      </dgm:spPr>
      <dgm:t>
        <a:bodyPr/>
        <a:lstStyle/>
        <a:p>
          <a:r>
            <a:rPr lang="ru-RU" dirty="0"/>
            <a:t>Ответственность принимается на себя без самообвинения</a:t>
          </a:r>
        </a:p>
      </dgm:t>
    </dgm:pt>
    <dgm:pt modelId="{790DC81D-1A7B-4AE7-8E0E-F6A4034ACDCB}" type="parTrans" cxnId="{534E2D6B-60E6-4F3B-ADDC-A7EE86A81ADE}">
      <dgm:prSet/>
      <dgm:spPr/>
      <dgm:t>
        <a:bodyPr/>
        <a:lstStyle/>
        <a:p>
          <a:endParaRPr lang="ru-RU"/>
        </a:p>
      </dgm:t>
    </dgm:pt>
    <dgm:pt modelId="{ECB99442-8E72-47AE-9F37-4C923857FBF6}" type="sibTrans" cxnId="{534E2D6B-60E6-4F3B-ADDC-A7EE86A81ADE}">
      <dgm:prSet/>
      <dgm:spPr/>
      <dgm:t>
        <a:bodyPr/>
        <a:lstStyle/>
        <a:p>
          <a:endParaRPr lang="ru-RU"/>
        </a:p>
      </dgm:t>
    </dgm:pt>
    <dgm:pt modelId="{C201463E-5A79-4AB3-951E-5A6C81491492}" type="pres">
      <dgm:prSet presAssocID="{DB8C8A08-EFEF-4FB2-9DA0-FD997EAE6514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DED4B643-A04E-4A5C-B1C9-4D41B088B85F}" type="pres">
      <dgm:prSet presAssocID="{9E911F79-6546-475A-809B-06EE5B3F1A16}" presName="vertFlow" presStyleCnt="0"/>
      <dgm:spPr/>
    </dgm:pt>
    <dgm:pt modelId="{6868BCCE-9F1B-4889-B849-9D3EB5D77114}" type="pres">
      <dgm:prSet presAssocID="{9E911F79-6546-475A-809B-06EE5B3F1A16}" presName="header" presStyleLbl="node1" presStyleIdx="0" presStyleCnt="2"/>
      <dgm:spPr/>
      <dgm:t>
        <a:bodyPr/>
        <a:lstStyle/>
        <a:p>
          <a:endParaRPr lang="ru-RU"/>
        </a:p>
      </dgm:t>
    </dgm:pt>
    <dgm:pt modelId="{279F4E4E-E99A-4485-9660-05D7A04673E0}" type="pres">
      <dgm:prSet presAssocID="{0BFA2983-124C-436D-94B8-34B948E2DA2E}" presName="parTrans" presStyleLbl="sibTrans2D1" presStyleIdx="0" presStyleCnt="3"/>
      <dgm:spPr/>
      <dgm:t>
        <a:bodyPr/>
        <a:lstStyle/>
        <a:p>
          <a:endParaRPr lang="ru-RU"/>
        </a:p>
      </dgm:t>
    </dgm:pt>
    <dgm:pt modelId="{F5C6E163-D18A-4C1B-B304-FFF7A17B5DE6}" type="pres">
      <dgm:prSet presAssocID="{1BE22578-69B5-482A-992A-0026509C301F}" presName="child" presStyleLbl="alignAccFollowNode1" presStyleIdx="0" presStyleCnt="3" custScaleX="105789" custScaleY="159148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11D7519-E8B8-48DB-8978-B2E2E11025F3}" type="pres">
      <dgm:prSet presAssocID="{EB746584-9D7F-4104-8484-22195E276ED4}" presName="sibTrans" presStyleLbl="sibTrans2D1" presStyleIdx="1" presStyleCnt="3"/>
      <dgm:spPr>
        <a:prstGeom prst="lightningBolt">
          <a:avLst/>
        </a:prstGeom>
      </dgm:spPr>
      <dgm:t>
        <a:bodyPr/>
        <a:lstStyle/>
        <a:p>
          <a:endParaRPr lang="ru-RU"/>
        </a:p>
      </dgm:t>
    </dgm:pt>
    <dgm:pt modelId="{6513A1DA-EFED-4AB8-83DE-8C2697F209CF}" type="pres">
      <dgm:prSet presAssocID="{3C434B93-0820-4E31-A1F3-5259F47F38C7}" presName="child" presStyleLbl="alignAccFollowNode1" presStyleIdx="1" presStyleCnt="3" custScaleX="115066" custScaleY="14801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08E768E-D54E-4A70-BE1B-0356006D3BBA}" type="pres">
      <dgm:prSet presAssocID="{9E911F79-6546-475A-809B-06EE5B3F1A16}" presName="hSp" presStyleCnt="0"/>
      <dgm:spPr/>
    </dgm:pt>
    <dgm:pt modelId="{FD8D20AB-039E-428E-91FD-AD55AF7AAD36}" type="pres">
      <dgm:prSet presAssocID="{128C5815-DB31-4949-9878-D7F94BC5689E}" presName="vertFlow" presStyleCnt="0"/>
      <dgm:spPr/>
    </dgm:pt>
    <dgm:pt modelId="{044FDF05-FDC2-4A32-9A62-76619764F860}" type="pres">
      <dgm:prSet presAssocID="{128C5815-DB31-4949-9878-D7F94BC5689E}" presName="header" presStyleLbl="node1" presStyleIdx="1" presStyleCnt="2"/>
      <dgm:spPr/>
      <dgm:t>
        <a:bodyPr/>
        <a:lstStyle/>
        <a:p>
          <a:endParaRPr lang="ru-RU"/>
        </a:p>
      </dgm:t>
    </dgm:pt>
    <dgm:pt modelId="{B3AA2F15-29CC-475A-85A3-767CFF085FE7}" type="pres">
      <dgm:prSet presAssocID="{790DC81D-1A7B-4AE7-8E0E-F6A4034ACDCB}" presName="parTrans" presStyleLbl="sibTrans2D1" presStyleIdx="2" presStyleCnt="3"/>
      <dgm:spPr/>
      <dgm:t>
        <a:bodyPr/>
        <a:lstStyle/>
        <a:p>
          <a:endParaRPr lang="ru-RU"/>
        </a:p>
      </dgm:t>
    </dgm:pt>
    <dgm:pt modelId="{A9A8539F-941A-4EE0-9EC7-B040F1738AE2}" type="pres">
      <dgm:prSet presAssocID="{8B0BD329-2728-480C-8980-77C462B9C5A8}" presName="child" presStyleLbl="alignAccFollowNode1" presStyleIdx="2" presStyleCnt="3" custScaleX="96460" custScaleY="13980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2C6243E7-1FA6-44B8-9C44-C01FBA96205D}" type="presOf" srcId="{DB8C8A08-EFEF-4FB2-9DA0-FD997EAE6514}" destId="{C201463E-5A79-4AB3-951E-5A6C81491492}" srcOrd="0" destOrd="0" presId="urn:microsoft.com/office/officeart/2005/8/layout/lProcess1"/>
    <dgm:cxn modelId="{534E2D6B-60E6-4F3B-ADDC-A7EE86A81ADE}" srcId="{128C5815-DB31-4949-9878-D7F94BC5689E}" destId="{8B0BD329-2728-480C-8980-77C462B9C5A8}" srcOrd="0" destOrd="0" parTransId="{790DC81D-1A7B-4AE7-8E0E-F6A4034ACDCB}" sibTransId="{ECB99442-8E72-47AE-9F37-4C923857FBF6}"/>
    <dgm:cxn modelId="{DE56F1D1-E20B-4C5D-9814-0B17A7105B77}" type="presOf" srcId="{9E911F79-6546-475A-809B-06EE5B3F1A16}" destId="{6868BCCE-9F1B-4889-B849-9D3EB5D77114}" srcOrd="0" destOrd="0" presId="urn:microsoft.com/office/officeart/2005/8/layout/lProcess1"/>
    <dgm:cxn modelId="{74887623-7737-4AE7-8043-E0B2E8134D77}" type="presOf" srcId="{1BE22578-69B5-482A-992A-0026509C301F}" destId="{F5C6E163-D18A-4C1B-B304-FFF7A17B5DE6}" srcOrd="0" destOrd="0" presId="urn:microsoft.com/office/officeart/2005/8/layout/lProcess1"/>
    <dgm:cxn modelId="{FAA33739-977E-4377-86A8-E8EDA800E68F}" type="presOf" srcId="{0BFA2983-124C-436D-94B8-34B948E2DA2E}" destId="{279F4E4E-E99A-4485-9660-05D7A04673E0}" srcOrd="0" destOrd="0" presId="urn:microsoft.com/office/officeart/2005/8/layout/lProcess1"/>
    <dgm:cxn modelId="{BBD672F2-C9C3-4869-BE58-F2EDBC0D718E}" srcId="{9E911F79-6546-475A-809B-06EE5B3F1A16}" destId="{1BE22578-69B5-482A-992A-0026509C301F}" srcOrd="0" destOrd="0" parTransId="{0BFA2983-124C-436D-94B8-34B948E2DA2E}" sibTransId="{EB746584-9D7F-4104-8484-22195E276ED4}"/>
    <dgm:cxn modelId="{408BA6B8-82AC-4938-B269-18C1AECB9D88}" srcId="{DB8C8A08-EFEF-4FB2-9DA0-FD997EAE6514}" destId="{9E911F79-6546-475A-809B-06EE5B3F1A16}" srcOrd="0" destOrd="0" parTransId="{FCDC9295-F57A-463A-95FE-38CB675F2002}" sibTransId="{10A965CD-3E2E-480D-89FD-26655467A5B9}"/>
    <dgm:cxn modelId="{5F7F0F5F-3965-424C-A781-93EE4656F110}" type="presOf" srcId="{3C434B93-0820-4E31-A1F3-5259F47F38C7}" destId="{6513A1DA-EFED-4AB8-83DE-8C2697F209CF}" srcOrd="0" destOrd="0" presId="urn:microsoft.com/office/officeart/2005/8/layout/lProcess1"/>
    <dgm:cxn modelId="{6CBA8776-A359-40E5-AB56-1019E6EF0AE4}" type="presOf" srcId="{EB746584-9D7F-4104-8484-22195E276ED4}" destId="{511D7519-E8B8-48DB-8978-B2E2E11025F3}" srcOrd="0" destOrd="0" presId="urn:microsoft.com/office/officeart/2005/8/layout/lProcess1"/>
    <dgm:cxn modelId="{0AAB3A94-A0B1-4651-9ACF-B1A3C9B203B5}" srcId="{9E911F79-6546-475A-809B-06EE5B3F1A16}" destId="{3C434B93-0820-4E31-A1F3-5259F47F38C7}" srcOrd="1" destOrd="0" parTransId="{47E5EB56-C134-4ECD-A946-E94B41858CBF}" sibTransId="{81E9ED31-2D67-4DC7-83D5-9232DC173A67}"/>
    <dgm:cxn modelId="{A41C62E3-4B10-4B5E-BAF5-CEBE91FAB08E}" type="presOf" srcId="{8B0BD329-2728-480C-8980-77C462B9C5A8}" destId="{A9A8539F-941A-4EE0-9EC7-B040F1738AE2}" srcOrd="0" destOrd="0" presId="urn:microsoft.com/office/officeart/2005/8/layout/lProcess1"/>
    <dgm:cxn modelId="{00C17F4D-D8E0-4B60-B270-A337B905BDD5}" srcId="{DB8C8A08-EFEF-4FB2-9DA0-FD997EAE6514}" destId="{128C5815-DB31-4949-9878-D7F94BC5689E}" srcOrd="1" destOrd="0" parTransId="{69CF1D91-E8B6-46C5-B5AD-E340894C54C2}" sibTransId="{EAE805EE-3D11-48EC-A6B5-2CDF075E9B85}"/>
    <dgm:cxn modelId="{713982CA-652C-44BA-8E24-246783A874A4}" type="presOf" srcId="{790DC81D-1A7B-4AE7-8E0E-F6A4034ACDCB}" destId="{B3AA2F15-29CC-475A-85A3-767CFF085FE7}" srcOrd="0" destOrd="0" presId="urn:microsoft.com/office/officeart/2005/8/layout/lProcess1"/>
    <dgm:cxn modelId="{1090EF1C-EC93-469D-A17E-046B5F3AFC27}" type="presOf" srcId="{128C5815-DB31-4949-9878-D7F94BC5689E}" destId="{044FDF05-FDC2-4A32-9A62-76619764F860}" srcOrd="0" destOrd="0" presId="urn:microsoft.com/office/officeart/2005/8/layout/lProcess1"/>
    <dgm:cxn modelId="{51979B07-EE79-45A9-B9A4-219890B2ABD3}" type="presParOf" srcId="{C201463E-5A79-4AB3-951E-5A6C81491492}" destId="{DED4B643-A04E-4A5C-B1C9-4D41B088B85F}" srcOrd="0" destOrd="0" presId="urn:microsoft.com/office/officeart/2005/8/layout/lProcess1"/>
    <dgm:cxn modelId="{743BA54B-F5EE-4482-9415-A36909CC588C}" type="presParOf" srcId="{DED4B643-A04E-4A5C-B1C9-4D41B088B85F}" destId="{6868BCCE-9F1B-4889-B849-9D3EB5D77114}" srcOrd="0" destOrd="0" presId="urn:microsoft.com/office/officeart/2005/8/layout/lProcess1"/>
    <dgm:cxn modelId="{C767C373-35F7-4CFC-840E-6AD0C3D2FB3C}" type="presParOf" srcId="{DED4B643-A04E-4A5C-B1C9-4D41B088B85F}" destId="{279F4E4E-E99A-4485-9660-05D7A04673E0}" srcOrd="1" destOrd="0" presId="urn:microsoft.com/office/officeart/2005/8/layout/lProcess1"/>
    <dgm:cxn modelId="{EDECADC3-C95F-476A-AAA3-30429A27B946}" type="presParOf" srcId="{DED4B643-A04E-4A5C-B1C9-4D41B088B85F}" destId="{F5C6E163-D18A-4C1B-B304-FFF7A17B5DE6}" srcOrd="2" destOrd="0" presId="urn:microsoft.com/office/officeart/2005/8/layout/lProcess1"/>
    <dgm:cxn modelId="{02C43102-CD28-49A9-9690-FC1B330C7B8D}" type="presParOf" srcId="{DED4B643-A04E-4A5C-B1C9-4D41B088B85F}" destId="{511D7519-E8B8-48DB-8978-B2E2E11025F3}" srcOrd="3" destOrd="0" presId="urn:microsoft.com/office/officeart/2005/8/layout/lProcess1"/>
    <dgm:cxn modelId="{611BC084-88CB-4D21-81AE-F275D28173C8}" type="presParOf" srcId="{DED4B643-A04E-4A5C-B1C9-4D41B088B85F}" destId="{6513A1DA-EFED-4AB8-83DE-8C2697F209CF}" srcOrd="4" destOrd="0" presId="urn:microsoft.com/office/officeart/2005/8/layout/lProcess1"/>
    <dgm:cxn modelId="{15BBBF65-2232-4EF9-BE2D-D9827505D57C}" type="presParOf" srcId="{C201463E-5A79-4AB3-951E-5A6C81491492}" destId="{F08E768E-D54E-4A70-BE1B-0356006D3BBA}" srcOrd="1" destOrd="0" presId="urn:microsoft.com/office/officeart/2005/8/layout/lProcess1"/>
    <dgm:cxn modelId="{6918B9DD-56F9-4AA6-9852-25FE80654E46}" type="presParOf" srcId="{C201463E-5A79-4AB3-951E-5A6C81491492}" destId="{FD8D20AB-039E-428E-91FD-AD55AF7AAD36}" srcOrd="2" destOrd="0" presId="urn:microsoft.com/office/officeart/2005/8/layout/lProcess1"/>
    <dgm:cxn modelId="{06A1915C-F89D-434F-A40D-466E98666FDB}" type="presParOf" srcId="{FD8D20AB-039E-428E-91FD-AD55AF7AAD36}" destId="{044FDF05-FDC2-4A32-9A62-76619764F860}" srcOrd="0" destOrd="0" presId="urn:microsoft.com/office/officeart/2005/8/layout/lProcess1"/>
    <dgm:cxn modelId="{2CF55068-4A9C-4E96-9E6C-11AC93E2AA2D}" type="presParOf" srcId="{FD8D20AB-039E-428E-91FD-AD55AF7AAD36}" destId="{B3AA2F15-29CC-475A-85A3-767CFF085FE7}" srcOrd="1" destOrd="0" presId="urn:microsoft.com/office/officeart/2005/8/layout/lProcess1"/>
    <dgm:cxn modelId="{C53FA64A-C9A3-40AA-9F26-F82E1FBB27E4}" type="presParOf" srcId="{FD8D20AB-039E-428E-91FD-AD55AF7AAD36}" destId="{A9A8539F-941A-4EE0-9EC7-B040F1738AE2}" srcOrd="2" destOrd="0" presId="urn:microsoft.com/office/officeart/2005/8/layout/lProcess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868BCCE-9F1B-4889-B849-9D3EB5D77114}">
      <dsp:nvSpPr>
        <dsp:cNvPr id="0" name=""/>
        <dsp:cNvSpPr/>
      </dsp:nvSpPr>
      <dsp:spPr>
        <a:xfrm>
          <a:off x="262823" y="731224"/>
          <a:ext cx="3422067" cy="85551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5880" tIns="55880" rIns="55880" bIns="55880" numCol="1" spcCol="1270" anchor="ctr" anchorCtr="0">
          <a:noAutofit/>
        </a:bodyPr>
        <a:lstStyle/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400" kern="1200" dirty="0"/>
            <a:t>Неуверенное</a:t>
          </a:r>
        </a:p>
      </dsp:txBody>
      <dsp:txXfrm>
        <a:off x="287880" y="756281"/>
        <a:ext cx="3371953" cy="805402"/>
      </dsp:txXfrm>
    </dsp:sp>
    <dsp:sp modelId="{279F4E4E-E99A-4485-9660-05D7A04673E0}">
      <dsp:nvSpPr>
        <dsp:cNvPr id="0" name=""/>
        <dsp:cNvSpPr/>
      </dsp:nvSpPr>
      <dsp:spPr>
        <a:xfrm rot="5400000">
          <a:off x="1898999" y="1661598"/>
          <a:ext cx="149715" cy="149715"/>
        </a:xfrm>
        <a:prstGeom prst="rightArrow">
          <a:avLst>
            <a:gd name="adj1" fmla="val 667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5C6E163-D18A-4C1B-B304-FFF7A17B5DE6}">
      <dsp:nvSpPr>
        <dsp:cNvPr id="0" name=""/>
        <dsp:cNvSpPr/>
      </dsp:nvSpPr>
      <dsp:spPr>
        <a:xfrm>
          <a:off x="163771" y="1886172"/>
          <a:ext cx="3620171" cy="1361538"/>
        </a:xfrm>
        <a:prstGeom prst="roundRect">
          <a:avLst>
            <a:gd name="adj" fmla="val 10000"/>
          </a:avLst>
        </a:prstGeom>
        <a:solidFill>
          <a:srgbClr val="92D050">
            <a:alpha val="90000"/>
          </a:srgb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/>
            <a:t>Застенчивое </a:t>
          </a:r>
          <a:endParaRPr lang="ru-RU" sz="2400" kern="1200" dirty="0" smtClean="0"/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Ответственность </a:t>
          </a:r>
          <a:r>
            <a:rPr lang="ru-RU" sz="1800" kern="1200" dirty="0"/>
            <a:t>принимается на себя и </a:t>
          </a:r>
          <a:r>
            <a:rPr lang="ru-RU" sz="1800" kern="1200" dirty="0" smtClean="0"/>
            <a:t>происходит самообвинение</a:t>
          </a:r>
          <a:endParaRPr lang="ru-RU" sz="1800" kern="1200" dirty="0"/>
        </a:p>
      </dsp:txBody>
      <dsp:txXfrm>
        <a:off x="203649" y="1926050"/>
        <a:ext cx="3540415" cy="1281782"/>
      </dsp:txXfrm>
    </dsp:sp>
    <dsp:sp modelId="{511D7519-E8B8-48DB-8978-B2E2E11025F3}">
      <dsp:nvSpPr>
        <dsp:cNvPr id="0" name=""/>
        <dsp:cNvSpPr/>
      </dsp:nvSpPr>
      <dsp:spPr>
        <a:xfrm rot="5400000">
          <a:off x="1898999" y="3322567"/>
          <a:ext cx="149715" cy="149715"/>
        </a:xfrm>
        <a:prstGeom prst="lightningBol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513A1DA-EFED-4AB8-83DE-8C2697F209CF}">
      <dsp:nvSpPr>
        <dsp:cNvPr id="0" name=""/>
        <dsp:cNvSpPr/>
      </dsp:nvSpPr>
      <dsp:spPr>
        <a:xfrm>
          <a:off x="5039" y="3547141"/>
          <a:ext cx="3937636" cy="1266250"/>
        </a:xfrm>
        <a:prstGeom prst="roundRect">
          <a:avLst>
            <a:gd name="adj" fmla="val 10000"/>
          </a:avLst>
        </a:prstGeom>
        <a:solidFill>
          <a:srgbClr val="FF0000">
            <a:alpha val="90000"/>
          </a:srgb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/>
            <a:t>Агрессивное </a:t>
          </a:r>
          <a:endParaRPr lang="ru-RU" sz="2400" kern="1200" dirty="0" smtClean="0"/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Ответственность </a:t>
          </a:r>
          <a:r>
            <a:rPr lang="ru-RU" sz="1800" kern="1200" dirty="0"/>
            <a:t>перекладывается на окружение</a:t>
          </a:r>
        </a:p>
      </dsp:txBody>
      <dsp:txXfrm>
        <a:off x="42126" y="3584228"/>
        <a:ext cx="3863462" cy="1192076"/>
      </dsp:txXfrm>
    </dsp:sp>
    <dsp:sp modelId="{044FDF05-FDC2-4A32-9A62-76619764F860}">
      <dsp:nvSpPr>
        <dsp:cNvPr id="0" name=""/>
        <dsp:cNvSpPr/>
      </dsp:nvSpPr>
      <dsp:spPr>
        <a:xfrm>
          <a:off x="4421765" y="731224"/>
          <a:ext cx="3422067" cy="855516"/>
        </a:xfrm>
        <a:prstGeom prst="roundRect">
          <a:avLst>
            <a:gd name="adj" fmla="val 10000"/>
          </a:avLst>
        </a:prstGeom>
        <a:solidFill>
          <a:srgbClr val="FFC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5880" tIns="55880" rIns="55880" bIns="55880" numCol="1" spcCol="1270" anchor="ctr" anchorCtr="0">
          <a:noAutofit/>
        </a:bodyPr>
        <a:lstStyle/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400" kern="1200" dirty="0"/>
            <a:t>Уверенное</a:t>
          </a:r>
        </a:p>
      </dsp:txBody>
      <dsp:txXfrm>
        <a:off x="4446822" y="756281"/>
        <a:ext cx="3371953" cy="805402"/>
      </dsp:txXfrm>
    </dsp:sp>
    <dsp:sp modelId="{B3AA2F15-29CC-475A-85A3-767CFF085FE7}">
      <dsp:nvSpPr>
        <dsp:cNvPr id="0" name=""/>
        <dsp:cNvSpPr/>
      </dsp:nvSpPr>
      <dsp:spPr>
        <a:xfrm rot="5400000">
          <a:off x="6057941" y="1661598"/>
          <a:ext cx="149715" cy="149715"/>
        </a:xfrm>
        <a:prstGeom prst="rightArrow">
          <a:avLst>
            <a:gd name="adj1" fmla="val 667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9A8539F-941A-4EE0-9EC7-B040F1738AE2}">
      <dsp:nvSpPr>
        <dsp:cNvPr id="0" name=""/>
        <dsp:cNvSpPr/>
      </dsp:nvSpPr>
      <dsp:spPr>
        <a:xfrm>
          <a:off x="4482335" y="1886172"/>
          <a:ext cx="3300926" cy="1196012"/>
        </a:xfrm>
        <a:prstGeom prst="roundRect">
          <a:avLst>
            <a:gd name="adj" fmla="val 10000"/>
          </a:avLst>
        </a:prstGeom>
        <a:solidFill>
          <a:srgbClr val="FFFF00">
            <a:alpha val="90000"/>
          </a:srgb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1750" tIns="31750" rIns="31750" bIns="317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kern="1200" dirty="0"/>
            <a:t>Ответственность принимается на себя без самообвинения</a:t>
          </a:r>
        </a:p>
      </dsp:txBody>
      <dsp:txXfrm>
        <a:off x="4517365" y="1921202"/>
        <a:ext cx="3230866" cy="112595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Process1">
  <dgm:title val=""/>
  <dgm:desc val=""/>
  <dgm:catLst>
    <dgm:cat type="process" pri="1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1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2"/>
      </dgm:ptLst>
      <dgm:cxnLst>
        <dgm:cxn modelId="3" srcId="0" destId="1" srcOrd="0" destOrd="0"/>
        <dgm:cxn modelId="4" srcId="0" destId="2" srcOrd="0" destOrd="0"/>
        <dgm:cxn modelId="5" srcId="1" destId="11" srcOrd="0" destOrd="0"/>
        <dgm:cxn modelId="6" srcId="2" destId="2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L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R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header" refType="h"/>
      <dgm:constr type="w" for="des" forName="header" refType="h" refFor="des" refForName="header" op="equ" fact="4"/>
      <dgm:constr type="h" for="des" forName="child" refType="h" refFor="des" refForName="header" op="equ"/>
      <dgm:constr type="w" for="des" forName="child" refType="w" refFor="des" refForName="header" op="equ"/>
      <dgm:constr type="w" for="ch" forName="hSp" refType="w" refFor="des" refForName="header" op="equ" fact="0.14"/>
      <dgm:constr type="h" for="des" forName="parTrans" refType="h" refFor="des" refForName="header" op="equ" fact="0.35"/>
      <dgm:constr type="h" for="des" forName="sibTrans" refType="h" refFor="des" refForName="parTrans" op="equ"/>
      <dgm:constr type="primFontSz" for="des" forName="child" op="equ" val="65"/>
      <dgm:constr type="primFontSz" for="des" forName="header" op="equ" val="65"/>
    </dgm:constrLst>
    <dgm:ruleLst/>
    <dgm:forEach name="Name4" axis="ch" ptType="node">
      <dgm:layoutNode name="vertFlow">
        <dgm:choose name="Name5">
          <dgm:if name="Name6" func="var" arg="dir" op="equ" val="norm">
            <dgm:alg type="lin">
              <dgm:param type="linDir" val="fromT"/>
              <dgm:param type="nodeHorzAlign" val="ctr"/>
              <dgm:param type="nodeVertAlign" val="t"/>
              <dgm:param type="fallback" val="2D"/>
            </dgm:alg>
          </dgm:if>
          <dgm:else name="Name7">
            <dgm:alg type="lin">
              <dgm:param type="linDir" val="fromT"/>
              <dgm:param type="nodeHorzAlign" val="ctr"/>
              <dgm:param type="nodeVertAlign" val="t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header" styleLbl="node1"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8" axis="ch" ptType="parTrans" cnt="1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w" refType="h"/>
              <dgm:constr type="connDist"/>
              <dgm:constr type="wArH" refType="h" fact="0.25"/>
              <dgm:constr type="hArH" refType="wArH" fact="2"/>
              <dgm:constr type="stemThick" refType="hArH" fact="0.667"/>
              <dgm:constr type="begPad" refType="connDist" fact="0.25"/>
              <dgm:constr type="endPad" refType="connDist" fact="0.25"/>
            </dgm:constrLst>
            <dgm:ruleLst/>
          </dgm:layoutNode>
        </dgm:forEach>
        <dgm:forEach name="Name9" axis="ch" ptType="node">
          <dgm:layoutNode name="child" styleLbl="alignAccFollowNode1">
            <dgm:varLst>
              <dgm:chMax val="0"/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  <dgm:forEach name="Name10" axis="followSib" ptType="sibTrans" cnt="1">
            <dgm:layoutNode name="sibTrans" styleLbl="sibTrans2D1">
              <dgm:alg type="conn">
                <dgm:param type="begPts" val="auto"/>
                <dgm:param type="endPts" val="auto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w" refType="h"/>
                <dgm:constr type="connDist"/>
                <dgm:constr type="wArH" refType="h" fact="0.25"/>
                <dgm:constr type="hArH" refType="wArH" fact="2"/>
                <dgm:constr type="stemThick" refType="hArH" fact="0.667"/>
                <dgm:constr type="begPad" refType="w" fact="0.25"/>
                <dgm:constr type="endPad" refType="w" fact="0.25"/>
              </dgm:constrLst>
              <dgm:ruleLst/>
            </dgm:layoutNode>
          </dgm:forEach>
        </dgm:forEach>
      </dgm:layoutNode>
      <dgm:choose name="Name11">
        <dgm:if name="Name12" axis="self" ptType="node" func="revPos" op="gte" val="2">
          <dgm:layoutNode name="h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3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05.10.2011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05.10.2011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05.10.2011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05.10.2011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05.10.2011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05.10.2011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05.10.2011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05.10.2011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05.10.2011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05.10.2011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05.10.2011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05.10.2011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75656" y="332656"/>
            <a:ext cx="7406640" cy="404806"/>
          </a:xfrm>
        </p:spPr>
        <p:txBody>
          <a:bodyPr>
            <a:noAutofit/>
          </a:bodyPr>
          <a:lstStyle/>
          <a:p>
            <a:pPr algn="ctr"/>
            <a:r>
              <a:rPr lang="ru-RU" sz="2400" dirty="0" smtClean="0"/>
              <a:t>«ЛИДЕР»</a:t>
            </a:r>
            <a:endParaRPr lang="ru-RU" sz="2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907704" y="764704"/>
            <a:ext cx="6931496" cy="5760640"/>
          </a:xfrm>
        </p:spPr>
        <p:txBody>
          <a:bodyPr>
            <a:normAutofit fontScale="62500" lnSpcReduction="20000"/>
          </a:bodyPr>
          <a:lstStyle/>
          <a:p>
            <a:r>
              <a:rPr lang="ru-RU" dirty="0" smtClean="0"/>
              <a:t>1.Что </a:t>
            </a:r>
            <a:r>
              <a:rPr lang="ru-RU" dirty="0"/>
              <a:t>такое лидер? Это верность.</a:t>
            </a:r>
          </a:p>
          <a:p>
            <a:r>
              <a:rPr lang="ru-RU" dirty="0"/>
              <a:t>Верность делу, преданность, удача,</a:t>
            </a:r>
          </a:p>
          <a:p>
            <a:r>
              <a:rPr lang="ru-RU" dirty="0"/>
              <a:t>За своей мечтой стремленье в путь идти далекий,    </a:t>
            </a:r>
            <a:r>
              <a:rPr lang="ru-RU" dirty="0" smtClean="0"/>
              <a:t>    2 </a:t>
            </a:r>
            <a:r>
              <a:rPr lang="ru-RU" dirty="0"/>
              <a:t>раза</a:t>
            </a:r>
          </a:p>
          <a:p>
            <a:r>
              <a:rPr lang="ru-RU" dirty="0"/>
              <a:t>Цели добиваться – не иначе!</a:t>
            </a:r>
          </a:p>
          <a:p>
            <a:r>
              <a:rPr lang="ru-RU" dirty="0"/>
              <a:t>        </a:t>
            </a:r>
            <a:r>
              <a:rPr lang="ru-RU" dirty="0" smtClean="0"/>
              <a:t>                                 Припев</a:t>
            </a:r>
            <a:r>
              <a:rPr lang="ru-RU" dirty="0"/>
              <a:t>: </a:t>
            </a:r>
            <a:endParaRPr lang="ru-RU" dirty="0" smtClean="0"/>
          </a:p>
          <a:p>
            <a:r>
              <a:rPr lang="ru-RU" dirty="0" smtClean="0"/>
              <a:t>С </a:t>
            </a:r>
            <a:r>
              <a:rPr lang="ru-RU" dirty="0"/>
              <a:t>дружбой, с песней мчимся вперед!</a:t>
            </a:r>
          </a:p>
          <a:p>
            <a:r>
              <a:rPr lang="ru-RU" dirty="0"/>
              <a:t>Верим свято: нам повезет!</a:t>
            </a:r>
          </a:p>
          <a:p>
            <a:r>
              <a:rPr lang="ru-RU" dirty="0"/>
              <a:t>Юность шансов много дала.</a:t>
            </a:r>
          </a:p>
          <a:p>
            <a:r>
              <a:rPr lang="ru-RU" dirty="0"/>
              <a:t>Юность вечно права!</a:t>
            </a:r>
          </a:p>
          <a:p>
            <a:endParaRPr lang="ru-RU" dirty="0"/>
          </a:p>
          <a:p>
            <a:r>
              <a:rPr lang="ru-RU" dirty="0" smtClean="0"/>
              <a:t>2. Что </a:t>
            </a:r>
            <a:r>
              <a:rPr lang="ru-RU" dirty="0"/>
              <a:t>такое лидер? Это юмор.</a:t>
            </a:r>
          </a:p>
          <a:p>
            <a:r>
              <a:rPr lang="ru-RU" dirty="0"/>
              <a:t>Это жизнь, общение с улыбкой.</a:t>
            </a:r>
          </a:p>
          <a:p>
            <a:r>
              <a:rPr lang="ru-RU" dirty="0"/>
              <a:t>Беды расступаются, обходят стороною:  </a:t>
            </a:r>
            <a:r>
              <a:rPr lang="ru-RU" dirty="0" smtClean="0"/>
              <a:t>       2 </a:t>
            </a:r>
            <a:r>
              <a:rPr lang="ru-RU" dirty="0"/>
              <a:t>раза</a:t>
            </a:r>
          </a:p>
          <a:p>
            <a:r>
              <a:rPr lang="ru-RU" dirty="0"/>
              <a:t>Юмор – к пониманью шаг великий!</a:t>
            </a:r>
          </a:p>
          <a:p>
            <a:r>
              <a:rPr lang="ru-RU" dirty="0"/>
              <a:t>      </a:t>
            </a:r>
            <a:r>
              <a:rPr lang="ru-RU" dirty="0" smtClean="0"/>
              <a:t>                                     Припев.</a:t>
            </a:r>
            <a:endParaRPr lang="ru-RU" dirty="0"/>
          </a:p>
          <a:p>
            <a:r>
              <a:rPr lang="ru-RU" sz="2200" dirty="0"/>
              <a:t>3</a:t>
            </a:r>
            <a:r>
              <a:rPr lang="ru-RU" dirty="0" smtClean="0"/>
              <a:t>.Что </a:t>
            </a:r>
            <a:r>
              <a:rPr lang="ru-RU" dirty="0"/>
              <a:t>такое лидер? Это дружба.</a:t>
            </a:r>
          </a:p>
          <a:p>
            <a:r>
              <a:rPr lang="ru-RU" dirty="0"/>
              <a:t>Честность, справедливость и надежность,</a:t>
            </a:r>
          </a:p>
          <a:p>
            <a:r>
              <a:rPr lang="ru-RU" dirty="0"/>
              <a:t>За людей в ответе быть, ведя </a:t>
            </a:r>
            <a:r>
              <a:rPr lang="ru-RU" dirty="0" smtClean="0"/>
              <a:t>их </a:t>
            </a:r>
            <a:r>
              <a:rPr lang="ru-RU" dirty="0"/>
              <a:t>за собою</a:t>
            </a:r>
            <a:r>
              <a:rPr lang="ru-RU" dirty="0" smtClean="0"/>
              <a:t>,-        2 </a:t>
            </a:r>
            <a:r>
              <a:rPr lang="ru-RU" dirty="0"/>
              <a:t>раза</a:t>
            </a:r>
          </a:p>
          <a:p>
            <a:r>
              <a:rPr lang="ru-RU" dirty="0"/>
              <a:t>Заслужить доверье очень сложно! </a:t>
            </a:r>
          </a:p>
          <a:p>
            <a:r>
              <a:rPr lang="ru-RU" dirty="0"/>
              <a:t>   </a:t>
            </a:r>
            <a:r>
              <a:rPr lang="ru-RU" dirty="0" smtClean="0"/>
              <a:t>                                       Припев</a:t>
            </a:r>
            <a:r>
              <a:rPr lang="ru-RU" dirty="0"/>
              <a:t>.</a:t>
            </a:r>
          </a:p>
          <a:p>
            <a:endParaRPr lang="ru-RU" dirty="0"/>
          </a:p>
        </p:txBody>
      </p:sp>
      <p:sp>
        <p:nvSpPr>
          <p:cNvPr id="4" name="Правая фигурная скобка 3"/>
          <p:cNvSpPr/>
          <p:nvPr/>
        </p:nvSpPr>
        <p:spPr>
          <a:xfrm>
            <a:off x="6372200" y="1244081"/>
            <a:ext cx="293348" cy="432048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авая фигурная скобка 4"/>
          <p:cNvSpPr/>
          <p:nvPr/>
        </p:nvSpPr>
        <p:spPr>
          <a:xfrm>
            <a:off x="5621018" y="4038499"/>
            <a:ext cx="288032" cy="504056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авая фигурная скобка 5"/>
          <p:cNvSpPr/>
          <p:nvPr/>
        </p:nvSpPr>
        <p:spPr>
          <a:xfrm>
            <a:off x="5765034" y="5301208"/>
            <a:ext cx="288032" cy="457200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6061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293833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b="1" dirty="0">
                <a:solidFill>
                  <a:srgbClr val="DC9E1F"/>
                </a:solidFill>
                <a:effectLst/>
              </a:rPr>
              <a:t>Какое же поведение </a:t>
            </a:r>
            <a:br>
              <a:rPr lang="ru-RU" sz="4000" b="1" dirty="0">
                <a:solidFill>
                  <a:srgbClr val="DC9E1F"/>
                </a:solidFill>
                <a:effectLst/>
              </a:rPr>
            </a:br>
            <a:r>
              <a:rPr lang="ru-RU" sz="4000" b="1" dirty="0">
                <a:solidFill>
                  <a:srgbClr val="DC9E1F"/>
                </a:solidFill>
                <a:effectLst/>
              </a:rPr>
              <a:t>можно назвать уверенным?</a:t>
            </a:r>
            <a:r>
              <a:rPr lang="ru-RU" sz="4000" dirty="0">
                <a:solidFill>
                  <a:srgbClr val="DC9E1F"/>
                </a:solidFill>
                <a:effectLst/>
              </a:rPr>
              <a:t/>
            </a:r>
            <a:br>
              <a:rPr lang="ru-RU" sz="4000" dirty="0">
                <a:solidFill>
                  <a:srgbClr val="DC9E1F"/>
                </a:solidFill>
                <a:effectLst/>
              </a:rPr>
            </a:br>
            <a:r>
              <a:rPr lang="ru-RU" sz="3100" b="1" dirty="0">
                <a:effectLst/>
              </a:rPr>
              <a:t>Направленное на достижение успеха, а не на избегание неудачи</a:t>
            </a:r>
            <a:r>
              <a:rPr lang="ru-RU" sz="3100" dirty="0">
                <a:effectLst/>
              </a:rPr>
              <a:t>. Человек центрирован на том, чтобы получить нечто позитивное, и руководствуется именно этой целью, а не тем, чтобы избежать возможных неприятностей.</a:t>
            </a:r>
            <a:endParaRPr lang="ru-RU" sz="3100" dirty="0"/>
          </a:p>
        </p:txBody>
      </p:sp>
      <p:pic>
        <p:nvPicPr>
          <p:cNvPr id="6146" name="Picture 2" descr="D:\ддт\Школа актива Лидер\Картинки\Red_Ribbon_Woman[1]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3501008"/>
            <a:ext cx="4860540" cy="3240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14602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332656"/>
            <a:ext cx="7818072" cy="288032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b="1" dirty="0">
                <a:solidFill>
                  <a:srgbClr val="DC9E1F"/>
                </a:solidFill>
                <a:effectLst/>
              </a:rPr>
              <a:t>Какое же поведение </a:t>
            </a:r>
            <a:br>
              <a:rPr lang="ru-RU" sz="4000" b="1" dirty="0">
                <a:solidFill>
                  <a:srgbClr val="DC9E1F"/>
                </a:solidFill>
                <a:effectLst/>
              </a:rPr>
            </a:br>
            <a:r>
              <a:rPr lang="ru-RU" sz="4000" b="1" dirty="0">
                <a:solidFill>
                  <a:srgbClr val="DC9E1F"/>
                </a:solidFill>
                <a:effectLst/>
              </a:rPr>
              <a:t>можно назвать уверенным?</a:t>
            </a:r>
            <a:r>
              <a:rPr lang="ru-RU" sz="4000" dirty="0">
                <a:solidFill>
                  <a:srgbClr val="DC9E1F"/>
                </a:solidFill>
                <a:effectLst/>
              </a:rPr>
              <a:t/>
            </a:r>
            <a:br>
              <a:rPr lang="ru-RU" sz="4000" dirty="0">
                <a:solidFill>
                  <a:srgbClr val="DC9E1F"/>
                </a:solidFill>
                <a:effectLst/>
              </a:rPr>
            </a:br>
            <a:r>
              <a:rPr lang="ru-RU" sz="3100" b="1" dirty="0">
                <a:effectLst/>
              </a:rPr>
              <a:t>Созидательное.</a:t>
            </a:r>
            <a:r>
              <a:rPr lang="ru-RU" sz="3100" dirty="0">
                <a:effectLst/>
              </a:rPr>
              <a:t> Человек, проявляющий уверенное поведение, не тратит силы на борьбу с кем или чем бы то ни </a:t>
            </a:r>
            <a:r>
              <a:rPr lang="ru-RU" sz="3100" dirty="0" smtClean="0">
                <a:effectLst/>
              </a:rPr>
              <a:t>было, </a:t>
            </a:r>
            <a:r>
              <a:rPr lang="ru-RU" sz="3100" dirty="0">
                <a:effectLst/>
              </a:rPr>
              <a:t>а вместо этого создает то, что считает нужным</a:t>
            </a:r>
            <a:r>
              <a:rPr lang="ru-RU" sz="3200" dirty="0">
                <a:effectLst/>
              </a:rPr>
              <a:t>. </a:t>
            </a:r>
            <a:endParaRPr lang="ru-RU" sz="31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123728" y="3501008"/>
            <a:ext cx="6120680" cy="2747392"/>
          </a:xfrm>
        </p:spPr>
        <p:txBody>
          <a:bodyPr/>
          <a:lstStyle/>
          <a:p>
            <a:pPr marL="82296" indent="0">
              <a:buNone/>
            </a:pPr>
            <a:endParaRPr lang="ru-RU" dirty="0"/>
          </a:p>
        </p:txBody>
      </p:sp>
      <p:pic>
        <p:nvPicPr>
          <p:cNvPr id="6146" name="Picture 2" descr="D:\ддт\Школа актива Лидер\Картинки\0000170254.fid[1]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3" y="3155166"/>
            <a:ext cx="4937111" cy="37028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14602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662031481"/>
              </p:ext>
            </p:extLst>
          </p:nvPr>
        </p:nvGraphicFramePr>
        <p:xfrm>
          <a:off x="1187624" y="764704"/>
          <a:ext cx="7848872" cy="55446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bg2"/>
                </a:solidFill>
              </a:rPr>
              <a:t>ПОВЕДЕНИЕ</a:t>
            </a:r>
            <a:endParaRPr lang="ru-RU" dirty="0">
              <a:solidFill>
                <a:schemeClr val="bg2"/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1187624" y="1340768"/>
            <a:ext cx="7746064" cy="4907632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85634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75656" y="188640"/>
            <a:ext cx="7406640" cy="122413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b="1" dirty="0">
                <a:solidFill>
                  <a:schemeClr val="bg2"/>
                </a:solidFill>
                <a:effectLst/>
              </a:rPr>
              <a:t>Несколько подсказок  как укрепить </a:t>
            </a:r>
            <a:r>
              <a:rPr lang="ru-RU" sz="3200" b="1" dirty="0" smtClean="0">
                <a:solidFill>
                  <a:schemeClr val="bg2"/>
                </a:solidFill>
                <a:effectLst/>
              </a:rPr>
              <a:t/>
            </a:r>
            <a:br>
              <a:rPr lang="ru-RU" sz="3200" b="1" dirty="0" smtClean="0">
                <a:solidFill>
                  <a:schemeClr val="bg2"/>
                </a:solidFill>
                <a:effectLst/>
              </a:rPr>
            </a:br>
            <a:r>
              <a:rPr lang="ru-RU" sz="3200" b="1" dirty="0" smtClean="0">
                <a:solidFill>
                  <a:schemeClr val="bg2"/>
                </a:solidFill>
                <a:effectLst/>
              </a:rPr>
              <a:t>свою </a:t>
            </a:r>
            <a:r>
              <a:rPr lang="ru-RU" sz="3200" b="1" dirty="0">
                <a:solidFill>
                  <a:schemeClr val="bg2"/>
                </a:solidFill>
                <a:effectLst/>
              </a:rPr>
              <a:t>уверенность: </a:t>
            </a:r>
            <a:r>
              <a:rPr lang="ru-RU" sz="3200" dirty="0">
                <a:solidFill>
                  <a:schemeClr val="bg2"/>
                </a:solidFill>
                <a:effectLst/>
              </a:rPr>
              <a:t/>
            </a:r>
            <a:br>
              <a:rPr lang="ru-RU" sz="3200" dirty="0">
                <a:solidFill>
                  <a:schemeClr val="bg2"/>
                </a:solidFill>
                <a:effectLst/>
              </a:rPr>
            </a:br>
            <a:endParaRPr lang="ru-RU" sz="3200" dirty="0">
              <a:solidFill>
                <a:schemeClr val="bg2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87624" y="1124744"/>
            <a:ext cx="7651576" cy="5472608"/>
          </a:xfrm>
        </p:spPr>
        <p:txBody>
          <a:bodyPr>
            <a:normAutofit lnSpcReduction="10000"/>
          </a:bodyPr>
          <a:lstStyle/>
          <a:p>
            <a:r>
              <a:rPr lang="ru-RU" dirty="0"/>
              <a:t>1. Помните, идеальных людей не бывает, и Вы не исключение, поэтому позволяйте себе совершать ошибки. Относитесь к этому спокойно. Любая ошибка - это опыт, который позволяет Вам совершенствоваться!</a:t>
            </a:r>
          </a:p>
          <a:p>
            <a:r>
              <a:rPr lang="ru-RU" dirty="0"/>
              <a:t>2. Быть уверенным в себе не значит дерзко, агрессивно или оскорбительно относиться к другим.</a:t>
            </a:r>
          </a:p>
          <a:p>
            <a:r>
              <a:rPr lang="ru-RU" dirty="0"/>
              <a:t>3. Применяйте самовнушение.</a:t>
            </a:r>
          </a:p>
          <a:p>
            <a:r>
              <a:rPr lang="ru-RU" dirty="0"/>
              <a:t>4. Замечайте свои удачи и достижения, даже небольшие. Хвалите себя за них!</a:t>
            </a:r>
          </a:p>
          <a:p>
            <a:r>
              <a:rPr lang="ru-RU" dirty="0"/>
              <a:t>5. Не концентрируйтесь на том, что и как подумают или скажут о Вас окружающие.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70310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D:\ддт\Школа актива Лидер\Картинки\motivator-18806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5336" y="0"/>
            <a:ext cx="8298663" cy="68425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9002765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D:\ддт\Школа актива Лидер\Картинки\motivator-16609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4950" y="-43820"/>
            <a:ext cx="7315522" cy="69179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2834462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D:\ддт\Школа актива Лидер\Картинки\motivator-18743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9522" y="-12626"/>
            <a:ext cx="7784965" cy="68904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6186989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D:\ддт\Школа актива Лидер\Картинки\motivator-18700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2516" y="0"/>
            <a:ext cx="769434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9472052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930226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>
                <a:solidFill>
                  <a:schemeClr val="bg2"/>
                </a:solidFill>
                <a:effectLst/>
              </a:rPr>
              <a:t>П</a:t>
            </a:r>
            <a:r>
              <a:rPr lang="ru-RU" b="1" dirty="0" smtClean="0">
                <a:solidFill>
                  <a:schemeClr val="bg2"/>
                </a:solidFill>
                <a:effectLst/>
              </a:rPr>
              <a:t>очаще </a:t>
            </a:r>
            <a:r>
              <a:rPr lang="ru-RU" b="1" dirty="0">
                <a:solidFill>
                  <a:schemeClr val="bg2"/>
                </a:solidFill>
                <a:effectLst/>
              </a:rPr>
              <a:t>улыбайтесь! </a:t>
            </a:r>
            <a:r>
              <a:rPr lang="ru-RU" b="1" dirty="0" smtClean="0">
                <a:solidFill>
                  <a:schemeClr val="bg2"/>
                </a:solidFill>
                <a:effectLst/>
              </a:rPr>
              <a:t/>
            </a:r>
            <a:br>
              <a:rPr lang="ru-RU" b="1" dirty="0" smtClean="0">
                <a:solidFill>
                  <a:schemeClr val="bg2"/>
                </a:solidFill>
                <a:effectLst/>
              </a:rPr>
            </a:br>
            <a:r>
              <a:rPr lang="ru-RU" b="1" dirty="0" smtClean="0">
                <a:solidFill>
                  <a:schemeClr val="bg2"/>
                </a:solidFill>
                <a:effectLst/>
              </a:rPr>
              <a:t>Ведь </a:t>
            </a:r>
            <a:r>
              <a:rPr lang="ru-RU" b="1" dirty="0">
                <a:solidFill>
                  <a:schemeClr val="bg2"/>
                </a:solidFill>
                <a:effectLst/>
              </a:rPr>
              <a:t>улыбка — один из самых главных признаков уверенного </a:t>
            </a:r>
            <a:r>
              <a:rPr lang="ru-RU" b="1" dirty="0" smtClean="0">
                <a:solidFill>
                  <a:schemeClr val="bg2"/>
                </a:solidFill>
                <a:effectLst/>
              </a:rPr>
              <a:t/>
            </a:r>
            <a:br>
              <a:rPr lang="ru-RU" b="1" dirty="0" smtClean="0">
                <a:solidFill>
                  <a:schemeClr val="bg2"/>
                </a:solidFill>
                <a:effectLst/>
              </a:rPr>
            </a:br>
            <a:r>
              <a:rPr lang="ru-RU" b="1" dirty="0" smtClean="0">
                <a:solidFill>
                  <a:schemeClr val="bg2"/>
                </a:solidFill>
                <a:effectLst/>
              </a:rPr>
              <a:t>в </a:t>
            </a:r>
            <a:r>
              <a:rPr lang="ru-RU" b="1" dirty="0">
                <a:solidFill>
                  <a:schemeClr val="bg2"/>
                </a:solidFill>
                <a:effectLst/>
              </a:rPr>
              <a:t>себе человека!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979712" y="2924944"/>
            <a:ext cx="5976664" cy="3323456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6" name="Picture 2" descr="D:\ддт\Школа актива Лидер\Картинки\40957952_x_a30039ce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10746" y="2564904"/>
            <a:ext cx="5715000" cy="4229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35566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16774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32560" y="476672"/>
            <a:ext cx="7406640" cy="6120680"/>
          </a:xfrm>
        </p:spPr>
        <p:txBody>
          <a:bodyPr>
            <a:normAutofit/>
          </a:bodyPr>
          <a:lstStyle/>
          <a:p>
            <a:r>
              <a:rPr lang="ru-RU" sz="2200" dirty="0"/>
              <a:t>«Вне зависимости от высоты горы люди могут на неё взобраться… пока у них есть решимость и уверенность» </a:t>
            </a:r>
            <a:r>
              <a:rPr lang="ru-RU" sz="2200" dirty="0" smtClean="0"/>
              <a:t> </a:t>
            </a:r>
          </a:p>
          <a:p>
            <a:pPr algn="r"/>
            <a:r>
              <a:rPr lang="ru-RU" sz="1800" dirty="0" smtClean="0"/>
              <a:t>                                                                   </a:t>
            </a:r>
            <a:r>
              <a:rPr lang="ru-RU" sz="1800" i="1" dirty="0" smtClean="0"/>
              <a:t>Андерсен</a:t>
            </a:r>
            <a:endParaRPr lang="ru-RU" sz="1800" i="1" dirty="0"/>
          </a:p>
          <a:p>
            <a:r>
              <a:rPr lang="ru-RU" sz="2200" dirty="0"/>
              <a:t>«Самое страшное неверие - это неверие в самого себя</a:t>
            </a:r>
            <a:r>
              <a:rPr lang="ru-RU" sz="2200" dirty="0" smtClean="0"/>
              <a:t>»</a:t>
            </a:r>
          </a:p>
          <a:p>
            <a:pPr algn="r"/>
            <a:r>
              <a:rPr lang="ru-RU" sz="1800" i="1" dirty="0" smtClean="0"/>
              <a:t> </a:t>
            </a:r>
            <a:r>
              <a:rPr lang="ru-RU" sz="1800" i="1" dirty="0" err="1"/>
              <a:t>Карлейль</a:t>
            </a:r>
            <a:r>
              <a:rPr lang="ru-RU" sz="1800" i="1" dirty="0"/>
              <a:t>, </a:t>
            </a:r>
            <a:r>
              <a:rPr lang="ru-RU" sz="1800" i="1" dirty="0" err="1"/>
              <a:t>Карлайл</a:t>
            </a:r>
            <a:r>
              <a:rPr lang="ru-RU" sz="1800" i="1" dirty="0"/>
              <a:t> Томас</a:t>
            </a:r>
          </a:p>
          <a:p>
            <a:r>
              <a:rPr lang="ru-RU" sz="2200" dirty="0"/>
              <a:t>«Избегайте тех, кто старается подорвать вашу </a:t>
            </a:r>
            <a:r>
              <a:rPr lang="ru-RU" sz="2200" dirty="0" smtClean="0"/>
              <a:t>веру в себя. </a:t>
            </a:r>
            <a:r>
              <a:rPr lang="ru-RU" sz="2200" dirty="0"/>
              <a:t>Эта черта свойственна мелким людям. Великий человек, наоборот, внушает вам чувство, что </a:t>
            </a:r>
            <a:r>
              <a:rPr lang="ru-RU" sz="2200" dirty="0" smtClean="0"/>
              <a:t>и вы сможете стать великим»                                                                                          </a:t>
            </a:r>
            <a:r>
              <a:rPr lang="ru-RU" sz="1800" i="1" dirty="0" smtClean="0"/>
              <a:t>Марк </a:t>
            </a:r>
            <a:r>
              <a:rPr lang="ru-RU" sz="1800" i="1" dirty="0"/>
              <a:t>Твен</a:t>
            </a:r>
          </a:p>
          <a:p>
            <a:r>
              <a:rPr lang="ru-RU" sz="2200" dirty="0"/>
              <a:t>«Уверенность в себе составляет основу нашей уверенности в других» </a:t>
            </a:r>
            <a:r>
              <a:rPr lang="ru-RU" sz="2200" dirty="0" smtClean="0"/>
              <a:t>                                                                                 </a:t>
            </a:r>
            <a:r>
              <a:rPr lang="ru-RU" sz="1800" i="1" dirty="0" smtClean="0"/>
              <a:t>Ф</a:t>
            </a:r>
            <a:r>
              <a:rPr lang="ru-RU" sz="1800" i="1" dirty="0"/>
              <a:t>. Ларошфуко</a:t>
            </a:r>
          </a:p>
          <a:p>
            <a:r>
              <a:rPr lang="ru-RU" sz="2200" dirty="0"/>
              <a:t>«Если человек теряет уверенность, то он перестаёт видеть дорогу. Таким ничего не светит» </a:t>
            </a:r>
            <a:r>
              <a:rPr lang="ru-RU" sz="2200" dirty="0" smtClean="0"/>
              <a:t>                                              </a:t>
            </a:r>
            <a:r>
              <a:rPr lang="ru-RU" sz="1800" i="1" dirty="0"/>
              <a:t>NN</a:t>
            </a:r>
          </a:p>
          <a:p>
            <a:r>
              <a:rPr lang="ru-RU" sz="2200" dirty="0"/>
              <a:t>«Уверенность в себе, приходящая вместе с достижением ваших целей, является самой прекрасной вещью в мире» </a:t>
            </a:r>
            <a:r>
              <a:rPr lang="ru-RU" sz="2200" dirty="0" smtClean="0"/>
              <a:t> </a:t>
            </a:r>
          </a:p>
          <a:p>
            <a:pPr algn="r"/>
            <a:r>
              <a:rPr lang="ru-RU" sz="2200" dirty="0" smtClean="0"/>
              <a:t>                                            </a:t>
            </a:r>
            <a:r>
              <a:rPr lang="ru-RU" sz="1800" i="1" dirty="0" smtClean="0"/>
              <a:t>Мадонна</a:t>
            </a:r>
            <a:endParaRPr lang="ru-RU" sz="1800" i="1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11117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2506290"/>
          </a:xfrm>
        </p:spPr>
        <p:txBody>
          <a:bodyPr/>
          <a:lstStyle/>
          <a:p>
            <a:r>
              <a:rPr lang="ru-RU" b="1" dirty="0" smtClean="0">
                <a:solidFill>
                  <a:schemeClr val="bg2"/>
                </a:solidFill>
              </a:rPr>
              <a:t>«Быть уверенным – </a:t>
            </a:r>
            <a:br>
              <a:rPr lang="ru-RU" b="1" dirty="0" smtClean="0">
                <a:solidFill>
                  <a:schemeClr val="bg2"/>
                </a:solidFill>
              </a:rPr>
            </a:br>
            <a:r>
              <a:rPr lang="ru-RU" b="1" dirty="0" smtClean="0">
                <a:solidFill>
                  <a:schemeClr val="bg2"/>
                </a:solidFill>
              </a:rPr>
              <a:t>                                  это здорово!»</a:t>
            </a:r>
            <a:endParaRPr lang="ru-RU" b="1" dirty="0">
              <a:solidFill>
                <a:schemeClr val="bg2"/>
              </a:solidFill>
            </a:endParaRPr>
          </a:p>
        </p:txBody>
      </p:sp>
      <p:pic>
        <p:nvPicPr>
          <p:cNvPr id="2050" name="Picture 2" descr="D:\ддт\Школа актива Лидер\Картинки\cat_and_lion[1]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1988840"/>
            <a:ext cx="3218207" cy="46234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34480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207424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b="1" dirty="0">
                <a:solidFill>
                  <a:schemeClr val="bg2"/>
                </a:solidFill>
                <a:effectLst/>
              </a:rPr>
              <a:t>К</a:t>
            </a:r>
            <a:r>
              <a:rPr lang="ru-RU" sz="4000" b="1" dirty="0" smtClean="0">
                <a:solidFill>
                  <a:schemeClr val="bg2"/>
                </a:solidFill>
                <a:effectLst/>
              </a:rPr>
              <a:t>акое </a:t>
            </a:r>
            <a:r>
              <a:rPr lang="ru-RU" sz="4000" b="1" dirty="0">
                <a:solidFill>
                  <a:schemeClr val="bg2"/>
                </a:solidFill>
                <a:effectLst/>
              </a:rPr>
              <a:t>же поведение </a:t>
            </a:r>
            <a:r>
              <a:rPr lang="ru-RU" sz="4000" b="1" dirty="0" smtClean="0">
                <a:solidFill>
                  <a:schemeClr val="bg2"/>
                </a:solidFill>
                <a:effectLst/>
              </a:rPr>
              <a:t/>
            </a:r>
            <a:br>
              <a:rPr lang="ru-RU" sz="4000" b="1" dirty="0" smtClean="0">
                <a:solidFill>
                  <a:schemeClr val="bg2"/>
                </a:solidFill>
                <a:effectLst/>
              </a:rPr>
            </a:br>
            <a:r>
              <a:rPr lang="ru-RU" sz="4000" b="1" dirty="0" smtClean="0">
                <a:solidFill>
                  <a:schemeClr val="bg2"/>
                </a:solidFill>
                <a:effectLst/>
              </a:rPr>
              <a:t>можно </a:t>
            </a:r>
            <a:r>
              <a:rPr lang="ru-RU" sz="4000" b="1" dirty="0">
                <a:solidFill>
                  <a:schemeClr val="bg2"/>
                </a:solidFill>
                <a:effectLst/>
              </a:rPr>
              <a:t>назвать уверенным</a:t>
            </a:r>
            <a:r>
              <a:rPr lang="ru-RU" sz="4000" b="1" dirty="0" smtClean="0">
                <a:solidFill>
                  <a:schemeClr val="bg2"/>
                </a:solidFill>
                <a:effectLst/>
              </a:rPr>
              <a:t>?</a:t>
            </a:r>
            <a:r>
              <a:rPr lang="ru-RU" sz="4000" dirty="0">
                <a:solidFill>
                  <a:schemeClr val="bg2"/>
                </a:solidFill>
                <a:effectLst/>
              </a:rPr>
              <a:t/>
            </a:r>
            <a:br>
              <a:rPr lang="ru-RU" sz="4000" dirty="0">
                <a:solidFill>
                  <a:schemeClr val="bg2"/>
                </a:solidFill>
                <a:effectLst/>
              </a:rPr>
            </a:br>
            <a:r>
              <a:rPr lang="ru-RU" sz="4000" dirty="0" smtClean="0">
                <a:solidFill>
                  <a:schemeClr val="bg2"/>
                </a:solidFill>
                <a:effectLst/>
              </a:rPr>
              <a:t/>
            </a:r>
            <a:br>
              <a:rPr lang="ru-RU" sz="4000" dirty="0" smtClean="0">
                <a:solidFill>
                  <a:schemeClr val="bg2"/>
                </a:solidFill>
                <a:effectLst/>
              </a:rPr>
            </a:br>
            <a:r>
              <a:rPr lang="ru-RU" sz="2800" b="1" dirty="0" smtClean="0">
                <a:effectLst/>
              </a:rPr>
              <a:t>Ориентированное </a:t>
            </a:r>
            <a:r>
              <a:rPr lang="ru-RU" sz="2800" b="1" dirty="0">
                <a:effectLst/>
              </a:rPr>
              <a:t>на преодоление возникающих препятствий,</a:t>
            </a:r>
            <a:r>
              <a:rPr lang="ru-RU" sz="2800" dirty="0">
                <a:effectLst/>
              </a:rPr>
              <a:t> а не на переживания по их поводу.</a:t>
            </a:r>
            <a:endParaRPr lang="ru-RU" sz="2800" dirty="0"/>
          </a:p>
        </p:txBody>
      </p:sp>
      <p:pic>
        <p:nvPicPr>
          <p:cNvPr id="3074" name="Picture 2" descr="D:\ддт\Школа актива Лидер\Картинки\c89d202588[1]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88217" y="3213100"/>
            <a:ext cx="4047066" cy="3035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66711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207424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b="1" dirty="0">
                <a:solidFill>
                  <a:srgbClr val="DC9E1F"/>
                </a:solidFill>
                <a:effectLst/>
              </a:rPr>
              <a:t>Какое же поведение </a:t>
            </a:r>
            <a:br>
              <a:rPr lang="ru-RU" sz="3600" b="1" dirty="0">
                <a:solidFill>
                  <a:srgbClr val="DC9E1F"/>
                </a:solidFill>
                <a:effectLst/>
              </a:rPr>
            </a:br>
            <a:r>
              <a:rPr lang="ru-RU" sz="3600" b="1" dirty="0">
                <a:solidFill>
                  <a:srgbClr val="DC9E1F"/>
                </a:solidFill>
                <a:effectLst/>
              </a:rPr>
              <a:t>можно назвать уверенным?</a:t>
            </a:r>
            <a:r>
              <a:rPr lang="ru-RU" sz="3600" dirty="0">
                <a:solidFill>
                  <a:srgbClr val="DC9E1F"/>
                </a:solidFill>
                <a:effectLst/>
              </a:rPr>
              <a:t/>
            </a:r>
            <a:br>
              <a:rPr lang="ru-RU" sz="3600" dirty="0">
                <a:solidFill>
                  <a:srgbClr val="DC9E1F"/>
                </a:solidFill>
                <a:effectLst/>
              </a:rPr>
            </a:br>
            <a:r>
              <a:rPr lang="ru-RU" sz="2700" b="1" dirty="0">
                <a:effectLst/>
              </a:rPr>
              <a:t>Целенаправленное.</a:t>
            </a:r>
            <a:r>
              <a:rPr lang="ru-RU" sz="2700" dirty="0">
                <a:effectLst/>
              </a:rPr>
              <a:t> При уверенном поведении человек представляет цели достаточно точно и выстраивает собственные действия таким образом, что они позволяют приблизиться к ним.</a:t>
            </a:r>
            <a:endParaRPr lang="ru-RU" sz="2700" dirty="0"/>
          </a:p>
        </p:txBody>
      </p:sp>
      <p:pic>
        <p:nvPicPr>
          <p:cNvPr id="4098" name="Picture 2" descr="D:\ддт\Школа актива Лидер\Картинки\motivaciya[1]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09708" y="2780929"/>
            <a:ext cx="3178516" cy="34674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49416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85821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b="1" dirty="0">
                <a:solidFill>
                  <a:srgbClr val="DC9E1F"/>
                </a:solidFill>
                <a:effectLst/>
              </a:rPr>
              <a:t>Какое же поведение </a:t>
            </a:r>
            <a:br>
              <a:rPr lang="ru-RU" sz="4000" b="1" dirty="0">
                <a:solidFill>
                  <a:srgbClr val="DC9E1F"/>
                </a:solidFill>
                <a:effectLst/>
              </a:rPr>
            </a:br>
            <a:r>
              <a:rPr lang="ru-RU" sz="4000" b="1" dirty="0">
                <a:solidFill>
                  <a:srgbClr val="DC9E1F"/>
                </a:solidFill>
                <a:effectLst/>
              </a:rPr>
              <a:t>можно назвать уверенным?</a:t>
            </a:r>
            <a:r>
              <a:rPr lang="ru-RU" sz="4000" dirty="0">
                <a:solidFill>
                  <a:srgbClr val="DC9E1F"/>
                </a:solidFill>
                <a:effectLst/>
              </a:rPr>
              <a:t/>
            </a:r>
            <a:br>
              <a:rPr lang="ru-RU" sz="4000" dirty="0">
                <a:solidFill>
                  <a:srgbClr val="DC9E1F"/>
                </a:solidFill>
                <a:effectLst/>
              </a:rPr>
            </a:br>
            <a:r>
              <a:rPr lang="ru-RU" sz="3100" b="1" dirty="0">
                <a:effectLst/>
              </a:rPr>
              <a:t>Гибкое,</a:t>
            </a:r>
            <a:r>
              <a:rPr lang="ru-RU" sz="3100" dirty="0">
                <a:effectLst/>
              </a:rPr>
              <a:t> подразумевающее адекватную реакцию на быстро меняющуюся обстановку.</a:t>
            </a:r>
            <a:endParaRPr lang="ru-RU" sz="31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907704" y="3068960"/>
            <a:ext cx="6264696" cy="317944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3074" name="Picture 2" descr="D:\ддт\Школа актива Лидер\Картинки\bl_flexible092810_142047c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5611" y="2420888"/>
            <a:ext cx="5852156" cy="38884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24949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257829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b="1" dirty="0">
                <a:solidFill>
                  <a:srgbClr val="DC9E1F"/>
                </a:solidFill>
                <a:effectLst/>
              </a:rPr>
              <a:t>Какое же поведение </a:t>
            </a:r>
            <a:br>
              <a:rPr lang="ru-RU" sz="4000" b="1" dirty="0">
                <a:solidFill>
                  <a:srgbClr val="DC9E1F"/>
                </a:solidFill>
                <a:effectLst/>
              </a:rPr>
            </a:br>
            <a:r>
              <a:rPr lang="ru-RU" sz="4000" b="1" dirty="0">
                <a:solidFill>
                  <a:srgbClr val="DC9E1F"/>
                </a:solidFill>
                <a:effectLst/>
              </a:rPr>
              <a:t>можно назвать уверенным?</a:t>
            </a:r>
            <a:r>
              <a:rPr lang="ru-RU" sz="4000" dirty="0">
                <a:solidFill>
                  <a:srgbClr val="DC9E1F"/>
                </a:solidFill>
                <a:effectLst/>
              </a:rPr>
              <a:t/>
            </a:r>
            <a:br>
              <a:rPr lang="ru-RU" sz="4000" dirty="0">
                <a:solidFill>
                  <a:srgbClr val="DC9E1F"/>
                </a:solidFill>
                <a:effectLst/>
              </a:rPr>
            </a:br>
            <a:r>
              <a:rPr lang="ru-RU" sz="3100" b="1" dirty="0">
                <a:effectLst/>
              </a:rPr>
              <a:t>Направленное на построение конструктивных отношений с окружающими, </a:t>
            </a:r>
            <a:r>
              <a:rPr lang="ru-RU" sz="3100" dirty="0">
                <a:effectLst/>
              </a:rPr>
              <a:t>подразумевающее движение «к людям», </a:t>
            </a:r>
            <a:r>
              <a:rPr lang="ru-RU" sz="3100" dirty="0" smtClean="0">
                <a:effectLst/>
              </a:rPr>
              <a:t/>
            </a:r>
            <a:br>
              <a:rPr lang="ru-RU" sz="3100" dirty="0" smtClean="0">
                <a:effectLst/>
              </a:rPr>
            </a:br>
            <a:r>
              <a:rPr lang="ru-RU" sz="3100" dirty="0" smtClean="0">
                <a:effectLst/>
              </a:rPr>
              <a:t>а </a:t>
            </a:r>
            <a:r>
              <a:rPr lang="ru-RU" sz="3100" dirty="0">
                <a:effectLst/>
              </a:rPr>
              <a:t>не «от людей» или «против людей». </a:t>
            </a:r>
            <a:endParaRPr lang="ru-RU" sz="3100" dirty="0"/>
          </a:p>
        </p:txBody>
      </p:sp>
      <p:pic>
        <p:nvPicPr>
          <p:cNvPr id="4098" name="Picture 2" descr="D:\ддт\Школа актива Лидер\Картинки\97d557695172[1]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3" y="3213099"/>
            <a:ext cx="4324918" cy="32436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0580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116632"/>
            <a:ext cx="7498080" cy="288032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b="1" dirty="0">
                <a:solidFill>
                  <a:srgbClr val="DC9E1F"/>
                </a:solidFill>
                <a:effectLst/>
              </a:rPr>
              <a:t>Какое же поведение </a:t>
            </a:r>
            <a:br>
              <a:rPr lang="ru-RU" sz="4000" b="1" dirty="0">
                <a:solidFill>
                  <a:srgbClr val="DC9E1F"/>
                </a:solidFill>
                <a:effectLst/>
              </a:rPr>
            </a:br>
            <a:r>
              <a:rPr lang="ru-RU" sz="4000" b="1" dirty="0">
                <a:solidFill>
                  <a:srgbClr val="DC9E1F"/>
                </a:solidFill>
                <a:effectLst/>
              </a:rPr>
              <a:t>можно назвать уверенным?</a:t>
            </a:r>
            <a:r>
              <a:rPr lang="ru-RU" sz="4000" dirty="0">
                <a:solidFill>
                  <a:srgbClr val="DC9E1F"/>
                </a:solidFill>
                <a:effectLst/>
              </a:rPr>
              <a:t/>
            </a:r>
            <a:br>
              <a:rPr lang="ru-RU" sz="4000" dirty="0">
                <a:solidFill>
                  <a:srgbClr val="DC9E1F"/>
                </a:solidFill>
                <a:effectLst/>
              </a:rPr>
            </a:br>
            <a:r>
              <a:rPr lang="ru-RU" sz="3100" b="1" dirty="0">
                <a:effectLst/>
              </a:rPr>
              <a:t>Сочетающее спонтанность с возможностью произвольной регуляции. </a:t>
            </a:r>
            <a:r>
              <a:rPr lang="ru-RU" sz="3100" dirty="0">
                <a:effectLst/>
              </a:rPr>
              <a:t>Когда обстановка требует немедленных действий, человек их совершает, но при </a:t>
            </a:r>
            <a:r>
              <a:rPr lang="ru-RU" sz="3100" dirty="0" smtClean="0">
                <a:effectLst/>
              </a:rPr>
              <a:t>необходимости </a:t>
            </a:r>
            <a:r>
              <a:rPr lang="ru-RU" sz="3100" dirty="0">
                <a:effectLst/>
              </a:rPr>
              <a:t>может и управлять своими спонтанными реакциями. </a:t>
            </a:r>
            <a:endParaRPr lang="ru-RU" sz="31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627784" y="3501008"/>
            <a:ext cx="5328592" cy="2747392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5122" name="Picture 2" descr="D:\ддт\Школа актива Лидер\Картинки\b_8d477c247ea93bdfcd3e195708e659d9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6" y="3151129"/>
            <a:ext cx="3521968" cy="37068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35102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293833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b="1" dirty="0">
                <a:solidFill>
                  <a:srgbClr val="DC9E1F"/>
                </a:solidFill>
                <a:effectLst/>
              </a:rPr>
              <a:t>Какое же поведение </a:t>
            </a:r>
            <a:br>
              <a:rPr lang="ru-RU" sz="4000" b="1" dirty="0">
                <a:solidFill>
                  <a:srgbClr val="DC9E1F"/>
                </a:solidFill>
                <a:effectLst/>
              </a:rPr>
            </a:br>
            <a:r>
              <a:rPr lang="ru-RU" sz="4000" b="1" dirty="0">
                <a:solidFill>
                  <a:srgbClr val="DC9E1F"/>
                </a:solidFill>
                <a:effectLst/>
              </a:rPr>
              <a:t>можно назвать уверенным?</a:t>
            </a:r>
            <a:r>
              <a:rPr lang="ru-RU" sz="4000" dirty="0">
                <a:solidFill>
                  <a:srgbClr val="DC9E1F"/>
                </a:solidFill>
                <a:effectLst/>
              </a:rPr>
              <a:t/>
            </a:r>
            <a:br>
              <a:rPr lang="ru-RU" sz="4000" dirty="0">
                <a:solidFill>
                  <a:srgbClr val="DC9E1F"/>
                </a:solidFill>
                <a:effectLst/>
              </a:rPr>
            </a:br>
            <a:r>
              <a:rPr lang="ru-RU" sz="3100" b="1" dirty="0">
                <a:effectLst/>
              </a:rPr>
              <a:t>Настойчивое, но не переходящее в агрессивное.</a:t>
            </a:r>
            <a:r>
              <a:rPr lang="ru-RU" sz="3100" dirty="0">
                <a:effectLst/>
              </a:rPr>
              <a:t> Человек прилагает усилия для достижения своих целей, но делает это, по возможности, не в ущерб интересам </a:t>
            </a:r>
            <a:r>
              <a:rPr lang="ru-RU" sz="3100" dirty="0" smtClean="0">
                <a:effectLst/>
              </a:rPr>
              <a:t>других </a:t>
            </a:r>
            <a:r>
              <a:rPr lang="ru-RU" sz="3100" dirty="0">
                <a:effectLst/>
              </a:rPr>
              <a:t>людей. </a:t>
            </a:r>
            <a:endParaRPr lang="ru-RU" sz="3100" dirty="0"/>
          </a:p>
        </p:txBody>
      </p:sp>
      <p:pic>
        <p:nvPicPr>
          <p:cNvPr id="2050" name="Picture 2" descr="D:\ддт\Школа актива Лидер\Картинки\56157210[1]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72363" y="3356993"/>
            <a:ext cx="2271845" cy="34077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70296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Горизонт">
      <a:dk1>
        <a:srgbClr val="000000"/>
      </a:dk1>
      <a:lt1>
        <a:srgbClr val="FFFFFF"/>
      </a:lt1>
      <a:dk2>
        <a:srgbClr val="1F2123"/>
      </a:dk2>
      <a:lt2>
        <a:srgbClr val="DC9E1F"/>
      </a:lt2>
      <a:accent1>
        <a:srgbClr val="7E97AD"/>
      </a:accent1>
      <a:accent2>
        <a:srgbClr val="CC8E60"/>
      </a:accent2>
      <a:accent3>
        <a:srgbClr val="7A6A60"/>
      </a:accent3>
      <a:accent4>
        <a:srgbClr val="B4936D"/>
      </a:accent4>
      <a:accent5>
        <a:srgbClr val="67787B"/>
      </a:accent5>
      <a:accent6>
        <a:srgbClr val="9D936F"/>
      </a:accent6>
      <a:hlink>
        <a:srgbClr val="646464"/>
      </a:hlink>
      <a:folHlink>
        <a:srgbClr val="969696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150</TotalTime>
  <Words>314</Words>
  <Application>Microsoft Office PowerPoint</Application>
  <PresentationFormat>Экран (4:3)</PresentationFormat>
  <Paragraphs>54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Солнцестояние</vt:lpstr>
      <vt:lpstr>«ЛИДЕР»</vt:lpstr>
      <vt:lpstr>Презентация PowerPoint</vt:lpstr>
      <vt:lpstr>«Быть уверенным –                                    это здорово!»</vt:lpstr>
      <vt:lpstr>Какое же поведение  можно назвать уверенным?  Ориентированное на преодоление возникающих препятствий, а не на переживания по их поводу.</vt:lpstr>
      <vt:lpstr>Какое же поведение  можно назвать уверенным? Целенаправленное. При уверенном поведении человек представляет цели достаточно точно и выстраивает собственные действия таким образом, что они позволяют приблизиться к ним.</vt:lpstr>
      <vt:lpstr>Какое же поведение  можно назвать уверенным? Гибкое, подразумевающее адекватную реакцию на быстро меняющуюся обстановку.</vt:lpstr>
      <vt:lpstr>Какое же поведение  можно назвать уверенным? Направленное на построение конструктивных отношений с окружающими, подразумевающее движение «к людям»,  а не «от людей» или «против людей». </vt:lpstr>
      <vt:lpstr>Какое же поведение  можно назвать уверенным? Сочетающее спонтанность с возможностью произвольной регуляции. Когда обстановка требует немедленных действий, человек их совершает, но при необходимости может и управлять своими спонтанными реакциями. </vt:lpstr>
      <vt:lpstr>Какое же поведение  можно назвать уверенным? Настойчивое, но не переходящее в агрессивное. Человек прилагает усилия для достижения своих целей, но делает это, по возможности, не в ущерб интересам других людей. </vt:lpstr>
      <vt:lpstr>Какое же поведение  можно назвать уверенным? Направленное на достижение успеха, а не на избегание неудачи. Человек центрирован на том, чтобы получить нечто позитивное, и руководствуется именно этой целью, а не тем, чтобы избежать возможных неприятностей.</vt:lpstr>
      <vt:lpstr>Какое же поведение  можно назвать уверенным? Созидательное. Человек, проявляющий уверенное поведение, не тратит силы на борьбу с кем или чем бы то ни было, а вместо этого создает то, что считает нужным. </vt:lpstr>
      <vt:lpstr>ПОВЕДЕНИЕ</vt:lpstr>
      <vt:lpstr>Несколько подсказок  как укрепить  свою уверенность:  </vt:lpstr>
      <vt:lpstr>Презентация PowerPoint</vt:lpstr>
      <vt:lpstr>Презентация PowerPoint</vt:lpstr>
      <vt:lpstr>Презентация PowerPoint</vt:lpstr>
      <vt:lpstr>Презентация PowerPoint</vt:lpstr>
      <vt:lpstr>Почаще улыбайтесь!  Ведь улыбка — один из самых главных признаков уверенного  в себе человека!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«ЛИДЕР»</dc:title>
  <dc:creator>User</dc:creator>
  <cp:lastModifiedBy>User</cp:lastModifiedBy>
  <cp:revision>11</cp:revision>
  <dcterms:created xsi:type="dcterms:W3CDTF">2011-10-04T11:09:57Z</dcterms:created>
  <dcterms:modified xsi:type="dcterms:W3CDTF">2011-10-05T06:10:07Z</dcterms:modified>
</cp:coreProperties>
</file>