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79" r:id="rId8"/>
    <p:sldId id="280" r:id="rId9"/>
    <p:sldId id="278" r:id="rId10"/>
    <p:sldId id="281" r:id="rId11"/>
    <p:sldId id="273" r:id="rId12"/>
    <p:sldId id="264" r:id="rId13"/>
    <p:sldId id="28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A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3" autoAdjust="0"/>
    <p:restoredTop sz="94660"/>
  </p:normalViewPr>
  <p:slideViewPr>
    <p:cSldViewPr>
      <p:cViewPr>
        <p:scale>
          <a:sx n="95" d="100"/>
          <a:sy n="95" d="100"/>
        </p:scale>
        <p:origin x="-88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4574A-101D-4143-BF92-10CCA2C1F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570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BBBED-6BE6-445F-A659-43B1AA5F6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1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35CE4-E870-4444-800B-0213B1531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0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774F-7513-4646-91C1-FF132612D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88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B9D63-DC36-4DCB-9EA5-94E4E6EB4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56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CFE87-37F7-444B-B39A-5F47BA590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2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9FA20-BF63-457C-98C9-07DA1FC79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6AEDF-57DB-4030-91E1-94124009A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53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319A3-12FB-47BF-AEE8-9932D50D5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50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37205-35A8-45D5-92BE-E9DF62A24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0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3E346-1F56-480A-9CB5-5DB75DC48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5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DBAF4D0-7E61-4A7B-880A-4240024C4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2400" cy="1470025"/>
          </a:xfrm>
        </p:spPr>
        <p:txBody>
          <a:bodyPr/>
          <a:lstStyle/>
          <a:p>
            <a:pPr eaLnBrk="1" hangingPunct="1"/>
            <a:r>
              <a:rPr lang="ru-RU" sz="6600" b="1" i="1" smtClean="0">
                <a:solidFill>
                  <a:schemeClr val="hlink"/>
                </a:solidFill>
              </a:rPr>
              <a:t>Толерантность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5445125"/>
            <a:ext cx="6400800" cy="10096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accent1"/>
                </a:solidFill>
              </a:rPr>
              <a:t>Мы - разные, </a:t>
            </a:r>
          </a:p>
          <a:p>
            <a:pPr eaLnBrk="1" hangingPunct="1"/>
            <a:r>
              <a:rPr lang="ru-RU" sz="4000" b="1" smtClean="0">
                <a:solidFill>
                  <a:schemeClr val="accent1"/>
                </a:solidFill>
              </a:rPr>
              <a:t>но мы – равные!</a:t>
            </a:r>
          </a:p>
        </p:txBody>
      </p:sp>
      <p:pic>
        <p:nvPicPr>
          <p:cNvPr id="8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33375"/>
            <a:ext cx="20875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8636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1"/>
                </a:solidFill>
              </a:rPr>
              <a:t>«Волшебная лавка»</a:t>
            </a:r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484313"/>
            <a:ext cx="7920038" cy="460851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1"/>
                </a:solidFill>
              </a:rPr>
              <a:t>терпение, снисходительность, расположенность к другим, чувство юмора, чуткость, доверие, альтруизм, умение владеть собой, доброжелательность, гуманизм, </a:t>
            </a:r>
          </a:p>
          <a:p>
            <a:pPr eaLnBrk="1" hangingPunct="1"/>
            <a:r>
              <a:rPr lang="ru-RU" smtClean="0">
                <a:solidFill>
                  <a:schemeClr val="accent1"/>
                </a:solidFill>
              </a:rPr>
              <a:t>умение слушать, любознательность, способность к сопереживанию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250825" y="260350"/>
            <a:ext cx="8642350" cy="792163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1"/>
                </a:solidFill>
              </a:rPr>
              <a:t>Диета  для тех, кто хочет стать толерантным</a:t>
            </a: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125538"/>
            <a:ext cx="8424863" cy="51117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412875"/>
          <a:ext cx="8208962" cy="4906964"/>
        </p:xfrm>
        <a:graphic>
          <a:graphicData uri="http://schemas.openxmlformats.org/drawingml/2006/table">
            <a:tbl>
              <a:tblPr firstRow="1" firstCol="1" bandRow="1"/>
              <a:tblGrid>
                <a:gridCol w="1736751"/>
                <a:gridCol w="6472211"/>
              </a:tblGrid>
              <a:tr h="70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Понедельник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Беседуя с людьми, посмотри им в глаза. Поздоровайся со всеми.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Вторник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Постарайся не навязывать другим собственную волю. Выслушай их мнение.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Сделай для кого-нибудь доброе дело так, чтобы этот человек не узнал, что добро идёт от тебя.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4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Четверг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Не проявляй к окружающим такого отношения, которого  ты не хочешь испытывать по отношению к себе.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Пятница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Постарайся хорошо выглядеть. Говори со всеми тихим голосом.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Суббота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Запиши 5 положительных качеств, характеризующих тебя и твоего друга.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Воскресенье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Найди 3 повода, чтобы сказать спасибо своим домашним.</a:t>
                      </a:r>
                      <a:endParaRPr lang="ru-RU" sz="2000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1"/>
                </a:solidFill>
              </a:rPr>
              <a:t>«Дерево толерантности»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accent1"/>
                </a:solidFill>
              </a:rPr>
              <a:t>Что, по-вашему, надо сделать, чтобы ваша школа стала Пространством толерантности, то есть, чтобы отношения в ней стали как можно более толерантными?</a:t>
            </a:r>
            <a:endParaRPr lang="ru-RU" b="1" i="1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113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chemeClr val="accent1"/>
                </a:solidFill>
              </a:rPr>
              <a:t>«Теперь, когда мы научились летать по воздуху, как птицы,</a:t>
            </a:r>
            <a:br>
              <a:rPr lang="ru-RU" sz="2200" smtClean="0">
                <a:solidFill>
                  <a:schemeClr val="accent1"/>
                </a:solidFill>
              </a:rPr>
            </a:br>
            <a:r>
              <a:rPr lang="ru-RU" sz="2200" smtClean="0">
                <a:solidFill>
                  <a:schemeClr val="accent1"/>
                </a:solidFill>
              </a:rPr>
              <a:t>плавать под водой, как рыбы, нам не хватает только одного: </a:t>
            </a:r>
            <a:r>
              <a:rPr lang="ru-RU" sz="2200" b="1" smtClean="0">
                <a:solidFill>
                  <a:schemeClr val="accent1"/>
                </a:solidFill>
              </a:rPr>
              <a:t>научиться жить на земле, как люди»</a:t>
            </a:r>
            <a:r>
              <a:rPr lang="ru-RU" sz="2000" b="1" smtClean="0">
                <a:solidFill>
                  <a:schemeClr val="accent1"/>
                </a:solidFill>
              </a:rPr>
              <a:t/>
            </a:r>
            <a:br>
              <a:rPr lang="ru-RU" sz="2000" b="1" smtClean="0">
                <a:solidFill>
                  <a:schemeClr val="accent1"/>
                </a:solidFill>
              </a:rPr>
            </a:br>
            <a:r>
              <a:rPr lang="ru-RU" sz="2000" b="1" smtClean="0">
                <a:solidFill>
                  <a:schemeClr val="accent1"/>
                </a:solidFill>
              </a:rPr>
              <a:t>                                                                                              </a:t>
            </a:r>
            <a:r>
              <a:rPr lang="ru-RU" sz="2000" i="1" smtClean="0">
                <a:solidFill>
                  <a:schemeClr val="accent1"/>
                </a:solidFill>
              </a:rPr>
              <a:t>Б. Шоу</a:t>
            </a:r>
          </a:p>
        </p:txBody>
      </p:sp>
      <p:pic>
        <p:nvPicPr>
          <p:cNvPr id="4" name="Picture 4" descr="H:\Documents and Settings\Aida\Рабочий стол\толерантность\toleranc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1844675"/>
            <a:ext cx="4546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D74E17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3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62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smtClean="0">
                <a:solidFill>
                  <a:srgbClr val="FF0000"/>
                </a:solidFill>
                <a:latin typeface="Monotype Corsiva" pitchFamily="66" charset="0"/>
              </a:rPr>
              <a:t>16 ноября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smtClean="0">
                <a:solidFill>
                  <a:schemeClr val="accent1"/>
                </a:solidFill>
                <a:latin typeface="Monotype Corsiva" pitchFamily="66" charset="0"/>
              </a:rPr>
              <a:t>Международный </a:t>
            </a:r>
          </a:p>
          <a:p>
            <a:pPr algn="ctr" eaLnBrk="1" hangingPunct="1">
              <a:buFontTx/>
              <a:buNone/>
            </a:pPr>
            <a:r>
              <a:rPr lang="ru-RU" sz="6000" smtClean="0">
                <a:solidFill>
                  <a:schemeClr val="accent1"/>
                </a:solidFill>
                <a:latin typeface="Monotype Corsiva" pitchFamily="66" charset="0"/>
              </a:rPr>
              <a:t>День Толерантности</a:t>
            </a:r>
          </a:p>
        </p:txBody>
      </p:sp>
      <p:pic>
        <p:nvPicPr>
          <p:cNvPr id="8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573463"/>
            <a:ext cx="3240087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D74E17"/>
                </a:solidFill>
              </a:rPr>
              <a:t>Что же такое толерантность?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smtClean="0">
                <a:solidFill>
                  <a:srgbClr val="D74E17"/>
                </a:solidFill>
              </a:rPr>
              <a:t>Толерантность</a:t>
            </a:r>
            <a:r>
              <a:rPr lang="ru-RU" smtClean="0">
                <a:solidFill>
                  <a:srgbClr val="D74E17"/>
                </a:solidFill>
              </a:rPr>
              <a:t> </a:t>
            </a:r>
            <a:r>
              <a:rPr lang="ru-RU" smtClean="0">
                <a:solidFill>
                  <a:schemeClr val="tx2"/>
                </a:solidFill>
              </a:rPr>
              <a:t>– </a:t>
            </a:r>
            <a:r>
              <a:rPr lang="ru-RU" sz="4000" smtClean="0">
                <a:solidFill>
                  <a:schemeClr val="accent1"/>
                </a:solidFill>
              </a:rPr>
              <a:t>это уважение, принятие и правильное понимание богатого многообразия культур нашего мира, форм самовыражения и способов проявления человеческой индивидуальности.</a:t>
            </a:r>
          </a:p>
          <a:p>
            <a:pPr eaLnBrk="1" hangingPunct="1">
              <a:lnSpc>
                <a:spcPct val="90000"/>
              </a:lnSpc>
            </a:pPr>
            <a:endParaRPr lang="ru-RU" sz="400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</a:rPr>
              <a:t>Толерантность на разных языка мира</a:t>
            </a:r>
            <a:br>
              <a:rPr lang="ru-RU" sz="4000" b="1" smtClean="0">
                <a:solidFill>
                  <a:srgbClr val="C00000"/>
                </a:solidFill>
              </a:rPr>
            </a:br>
            <a:endParaRPr lang="ru-RU" sz="4000" b="1" smtClean="0">
              <a:solidFill>
                <a:srgbClr val="C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447088" cy="5472113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defRPr/>
            </a:pPr>
            <a:endParaRPr lang="ru-RU" sz="1400" b="1" dirty="0" smtClean="0">
              <a:solidFill>
                <a:srgbClr val="0066CC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accent1"/>
                </a:solidFill>
              </a:rPr>
              <a:t>tolerance</a:t>
            </a:r>
            <a:r>
              <a:rPr lang="ru-RU" sz="1800" b="1" dirty="0" smtClean="0">
                <a:solidFill>
                  <a:schemeClr val="accent1"/>
                </a:solidFill>
              </a:rPr>
              <a:t> </a:t>
            </a:r>
            <a:r>
              <a:rPr lang="ru-RU" sz="1800" b="1" dirty="0" smtClean="0"/>
              <a:t>(французский) – отношение, при котором допускается, что другие могут думать или действовать иначе, нежели ты сам;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accent1"/>
                </a:solidFill>
              </a:rPr>
              <a:t>tolerance</a:t>
            </a:r>
            <a:r>
              <a:rPr lang="ru-RU" sz="1800" b="1" dirty="0" smtClean="0"/>
              <a:t> (английский) – готовность быть терпимым, снисходительным;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accent1"/>
                </a:solidFill>
              </a:rPr>
              <a:t>kuan</a:t>
            </a:r>
            <a:r>
              <a:rPr lang="ru-RU" sz="1800" b="1" dirty="0" smtClean="0">
                <a:solidFill>
                  <a:schemeClr val="accent1"/>
                </a:solidFill>
              </a:rPr>
              <a:t> </a:t>
            </a:r>
            <a:r>
              <a:rPr lang="ru-RU" sz="1800" b="1" dirty="0" err="1" smtClean="0">
                <a:solidFill>
                  <a:schemeClr val="accent1"/>
                </a:solidFill>
              </a:rPr>
              <a:t>rong</a:t>
            </a:r>
            <a:r>
              <a:rPr lang="ru-RU" sz="1800" b="1" dirty="0" smtClean="0"/>
              <a:t> (китайский) – позволять, принимать, быть по отношению к другим великодушным;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accent1"/>
                </a:solidFill>
              </a:rPr>
              <a:t>tasamul</a:t>
            </a:r>
            <a:r>
              <a:rPr lang="ru-RU" sz="1800" b="1" dirty="0" smtClean="0">
                <a:solidFill>
                  <a:schemeClr val="accent1"/>
                </a:solidFill>
              </a:rPr>
              <a:t>’</a:t>
            </a:r>
            <a:r>
              <a:rPr lang="ru-RU" sz="1800" b="1" dirty="0" smtClean="0"/>
              <a:t>  (арабский) – прощение, снисходительность, мягкость, милосердие, сострадание, благосклонность, терпение, расположенность к другим;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accent1"/>
                </a:solidFill>
              </a:rPr>
              <a:t>toleran</a:t>
            </a:r>
            <a:r>
              <a:rPr lang="en-US" sz="1800" b="1" dirty="0" err="1" smtClean="0">
                <a:solidFill>
                  <a:schemeClr val="accent1"/>
                </a:solidFill>
              </a:rPr>
              <a:t>cia</a:t>
            </a:r>
            <a:r>
              <a:rPr lang="ru-RU" sz="1800" b="1" dirty="0" smtClean="0"/>
              <a:t> (испанский) – способность признавать отличные от своих собственных идеи или мнения; 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accent1"/>
                </a:solidFill>
              </a:rPr>
              <a:t>терпимость</a:t>
            </a:r>
            <a:r>
              <a:rPr lang="ru-RU" sz="1800" b="1" dirty="0" smtClean="0"/>
              <a:t> (русский)– способность терпеть что-то или кого-то, быть выдержанным, выносливым, стойким, уметь мириться с существованием чего-либо, кого-либо.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accent1"/>
                </a:solidFill>
              </a:rPr>
              <a:t>Не оценивайте людей, а цените!</a:t>
            </a:r>
            <a:br>
              <a:rPr lang="ru-RU" sz="4000" b="1" smtClean="0">
                <a:solidFill>
                  <a:schemeClr val="accent1"/>
                </a:solidFill>
              </a:rPr>
            </a:br>
            <a:endParaRPr lang="ru-RU" sz="4000" b="1" smtClean="0">
              <a:solidFill>
                <a:schemeClr val="accent1"/>
              </a:solidFill>
            </a:endParaRPr>
          </a:p>
        </p:txBody>
      </p:sp>
      <p:pic>
        <p:nvPicPr>
          <p:cNvPr id="512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2100" y="1600200"/>
            <a:ext cx="6019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714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549275"/>
            <a:ext cx="8353425" cy="57594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1"/>
                </a:solidFill>
              </a:rPr>
              <a:t>Терпение, чувство юмора, непонимание, уважение мнения других, игнорирование, эгоизм, доброжелательность, умение владеть собой, нетерпимость, выражение пренебрежения, раздражительность, умение слушать собеседника, равнодушие, цинизм, понимание и принятие, чуткость, любознательность, гуманизм, немотивированная агрессивность.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2889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765175"/>
            <a:ext cx="7848600" cy="52562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1484313"/>
          <a:ext cx="7632700" cy="4226306"/>
        </p:xfrm>
        <a:graphic>
          <a:graphicData uri="http://schemas.openxmlformats.org/drawingml/2006/table">
            <a:tbl>
              <a:tblPr/>
              <a:tblGrid>
                <a:gridCol w="3816350"/>
                <a:gridCol w="381635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Толерантная личность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Интолерантная личность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8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4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431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8313" y="765175"/>
            <a:ext cx="8280400" cy="56165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188" y="1412875"/>
          <a:ext cx="8208962" cy="4895851"/>
        </p:xfrm>
        <a:graphic>
          <a:graphicData uri="http://schemas.openxmlformats.org/drawingml/2006/table">
            <a:tbl>
              <a:tblPr/>
              <a:tblGrid>
                <a:gridCol w="4105275"/>
                <a:gridCol w="4103687"/>
              </a:tblGrid>
              <a:tr h="1049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Толерантная личность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Интолерантная личность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65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Терпение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Чувство юмора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Уважение мнения других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Доброжелательность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владеть собой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слушать собеседника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и принятие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Чуткость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Любознательность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Гуманизм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Непонимание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Игнорирование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Эгоизм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Нетерпимость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Выражение пренебрежения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Раздражительность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Равнодушие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Цинизм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Немотивированная агрессивность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акт">
  <a:themeElements>
    <a:clrScheme name="Контакт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Контак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ак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ак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ак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ак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ак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ак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ак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445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Контакт</vt:lpstr>
      <vt:lpstr>Толерантность</vt:lpstr>
      <vt:lpstr>Презентация PowerPoint</vt:lpstr>
      <vt:lpstr>16 ноября</vt:lpstr>
      <vt:lpstr>Что же такое толерантность?</vt:lpstr>
      <vt:lpstr>Толерантность на разных языка мира </vt:lpstr>
      <vt:lpstr>Не оценивайте людей, а цените! </vt:lpstr>
      <vt:lpstr>Презентация PowerPoint</vt:lpstr>
      <vt:lpstr>Презентация PowerPoint</vt:lpstr>
      <vt:lpstr>Презентация PowerPoint</vt:lpstr>
      <vt:lpstr>«Волшебная лавка»</vt:lpstr>
      <vt:lpstr>Диета  для тех, кто хочет стать толерантным</vt:lpstr>
      <vt:lpstr>«Дерево толерантности»</vt:lpstr>
      <vt:lpstr>«Теперь, когда мы научились летать по воздуху, как птицы, плавать под водой, как рыбы, нам не хватает только одного: научиться жить на земле, как люди»                                                                                               Б. Шоу</vt:lpstr>
    </vt:vector>
  </TitlesOfParts>
  <Company>BEST XP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 – дорога к миру</dc:title>
  <dc:creator>User</dc:creator>
  <cp:lastModifiedBy>User</cp:lastModifiedBy>
  <cp:revision>12</cp:revision>
  <dcterms:created xsi:type="dcterms:W3CDTF">2011-03-01T17:51:16Z</dcterms:created>
  <dcterms:modified xsi:type="dcterms:W3CDTF">2011-11-15T13:18:53Z</dcterms:modified>
</cp:coreProperties>
</file>